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0" r:id="rId2"/>
    <p:sldId id="258" r:id="rId3"/>
    <p:sldId id="261" r:id="rId4"/>
    <p:sldId id="271" r:id="rId5"/>
    <p:sldId id="267" r:id="rId6"/>
    <p:sldId id="269" r:id="rId7"/>
    <p:sldId id="262" r:id="rId8"/>
    <p:sldId id="263" r:id="rId9"/>
    <p:sldId id="265" r:id="rId10"/>
    <p:sldId id="268" r:id="rId11"/>
    <p:sldId id="264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62"/>
    <p:restoredTop sz="86676"/>
  </p:normalViewPr>
  <p:slideViewPr>
    <p:cSldViewPr snapToGrid="0" snapToObjects="1">
      <p:cViewPr varScale="1">
        <p:scale>
          <a:sx n="128" d="100"/>
          <a:sy n="128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8CC8A-7B81-BF4F-B141-7E1E4EE686FD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FC836-95B2-6A48-B145-9A1DBC312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51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FC836-95B2-6A48-B145-9A1DBC3126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80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7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9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6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86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29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78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93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07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5E22-DF08-264E-8C06-8D6C281547C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11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E5E22-DF08-264E-8C06-8D6C281547C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50B6B-5109-9E48-947D-3F116700C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3.tiff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3.tiff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1F0EC01E-B89E-CF47-96EA-AFA32FD8A4D6}"/>
              </a:ext>
            </a:extLst>
          </p:cNvPr>
          <p:cNvCxnSpPr>
            <a:cxnSpLocks/>
          </p:cNvCxnSpPr>
          <p:nvPr/>
        </p:nvCxnSpPr>
        <p:spPr>
          <a:xfrm>
            <a:off x="2686414" y="644894"/>
            <a:ext cx="9418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FB0CE028-B142-0E42-BA8D-FC3C53A8C0D1}"/>
              </a:ext>
            </a:extLst>
          </p:cNvPr>
          <p:cNvCxnSpPr>
            <a:cxnSpLocks/>
          </p:cNvCxnSpPr>
          <p:nvPr/>
        </p:nvCxnSpPr>
        <p:spPr>
          <a:xfrm flipH="1">
            <a:off x="2817467" y="794228"/>
            <a:ext cx="8696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739EA11-BEAC-E947-8757-DD3C601CDCD8}"/>
              </a:ext>
            </a:extLst>
          </p:cNvPr>
          <p:cNvCxnSpPr>
            <a:cxnSpLocks/>
          </p:cNvCxnSpPr>
          <p:nvPr/>
        </p:nvCxnSpPr>
        <p:spPr>
          <a:xfrm>
            <a:off x="2768599" y="2294294"/>
            <a:ext cx="961739" cy="89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DAB824C-4100-2942-B3D9-EFB235186F0A}"/>
              </a:ext>
            </a:extLst>
          </p:cNvPr>
          <p:cNvCxnSpPr>
            <a:cxnSpLocks/>
          </p:cNvCxnSpPr>
          <p:nvPr/>
        </p:nvCxnSpPr>
        <p:spPr>
          <a:xfrm>
            <a:off x="2729666" y="1536074"/>
            <a:ext cx="9418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BB28D15-2AFE-AB45-B112-B8C9B9E1A1C2}"/>
              </a:ext>
            </a:extLst>
          </p:cNvPr>
          <p:cNvCxnSpPr>
            <a:cxnSpLocks/>
          </p:cNvCxnSpPr>
          <p:nvPr/>
        </p:nvCxnSpPr>
        <p:spPr>
          <a:xfrm flipH="1">
            <a:off x="2860719" y="1685408"/>
            <a:ext cx="8696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DC9B0E7-9A15-B14A-92E5-812D65FD2C16}"/>
              </a:ext>
            </a:extLst>
          </p:cNvPr>
          <p:cNvSpPr/>
          <p:nvPr/>
        </p:nvSpPr>
        <p:spPr>
          <a:xfrm>
            <a:off x="3376246" y="3200397"/>
            <a:ext cx="2059354" cy="1493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C33D4D-B691-AA42-8C72-968B04C76F00}"/>
              </a:ext>
            </a:extLst>
          </p:cNvPr>
          <p:cNvSpPr/>
          <p:nvPr/>
        </p:nvSpPr>
        <p:spPr>
          <a:xfrm>
            <a:off x="7948246" y="285206"/>
            <a:ext cx="1919654" cy="1245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775CB-3FE7-2E4C-8D79-7570ACE8CAA5}"/>
              </a:ext>
            </a:extLst>
          </p:cNvPr>
          <p:cNvSpPr/>
          <p:nvPr/>
        </p:nvSpPr>
        <p:spPr>
          <a:xfrm>
            <a:off x="7987330" y="2476500"/>
            <a:ext cx="1880570" cy="1350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F94D50-45CB-834D-9431-C9AED71AB064}"/>
              </a:ext>
            </a:extLst>
          </p:cNvPr>
          <p:cNvSpPr/>
          <p:nvPr/>
        </p:nvSpPr>
        <p:spPr>
          <a:xfrm>
            <a:off x="7948246" y="4730750"/>
            <a:ext cx="1919654" cy="1283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DA9CED-E61D-EE4C-B21A-345291B91A70}"/>
              </a:ext>
            </a:extLst>
          </p:cNvPr>
          <p:cNvSpPr/>
          <p:nvPr/>
        </p:nvSpPr>
        <p:spPr>
          <a:xfrm>
            <a:off x="8102600" y="114300"/>
            <a:ext cx="14478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65E2B43-E3B1-9A48-BEE5-0C045C6C6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628" y="222250"/>
            <a:ext cx="1133743" cy="57197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3F623FE-335A-5F47-B04F-7A52FE255E18}"/>
              </a:ext>
            </a:extLst>
          </p:cNvPr>
          <p:cNvSpPr/>
          <p:nvPr/>
        </p:nvSpPr>
        <p:spPr>
          <a:xfrm>
            <a:off x="8102599" y="2343628"/>
            <a:ext cx="14478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47683B-30E2-AE4C-A4B2-91737A58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719" y="2433300"/>
            <a:ext cx="1263559" cy="65885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F85163E-CA27-B645-98C0-8D8F752D8C7C}"/>
              </a:ext>
            </a:extLst>
          </p:cNvPr>
          <p:cNvSpPr/>
          <p:nvPr/>
        </p:nvSpPr>
        <p:spPr>
          <a:xfrm>
            <a:off x="8102599" y="4571522"/>
            <a:ext cx="14478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3304077-DD59-2C43-ACBA-FA094BE87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384" y="4660344"/>
            <a:ext cx="412227" cy="66055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59F3EE7-2E14-4447-BA58-C415F381260F}"/>
              </a:ext>
            </a:extLst>
          </p:cNvPr>
          <p:cNvSpPr/>
          <p:nvPr/>
        </p:nvSpPr>
        <p:spPr>
          <a:xfrm>
            <a:off x="3586187" y="2925665"/>
            <a:ext cx="1620814" cy="4383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vfb</a:t>
            </a:r>
            <a:r>
              <a:rPr lang="en-US" sz="1400" dirty="0"/>
              <a:t>-integration-</a:t>
            </a:r>
            <a:r>
              <a:rPr lang="en-US" sz="1400" dirty="0" err="1"/>
              <a:t>api</a:t>
            </a:r>
            <a:endParaRPr lang="en-US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53CD3E-E1C6-9044-AF28-7E1750942DFB}"/>
              </a:ext>
            </a:extLst>
          </p:cNvPr>
          <p:cNvSpPr/>
          <p:nvPr/>
        </p:nvSpPr>
        <p:spPr>
          <a:xfrm>
            <a:off x="4927601" y="3407494"/>
            <a:ext cx="761999" cy="14029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REST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AC139D-4DEC-AE41-8137-58FB97B7EB47}"/>
              </a:ext>
            </a:extLst>
          </p:cNvPr>
          <p:cNvSpPr/>
          <p:nvPr/>
        </p:nvSpPr>
        <p:spPr>
          <a:xfrm>
            <a:off x="8102597" y="1085372"/>
            <a:ext cx="1676402" cy="3497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 err="1"/>
              <a:t>vfb-solr</a:t>
            </a:r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412F1F-30FB-FF42-ACA5-68E419CF9C2C}"/>
              </a:ext>
            </a:extLst>
          </p:cNvPr>
          <p:cNvSpPr/>
          <p:nvPr/>
        </p:nvSpPr>
        <p:spPr>
          <a:xfrm>
            <a:off x="8102596" y="3314700"/>
            <a:ext cx="1676403" cy="3621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vfb-prod2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173450-545C-784F-BF42-4D43FFBC1F57}"/>
              </a:ext>
            </a:extLst>
          </p:cNvPr>
          <p:cNvSpPr/>
          <p:nvPr/>
        </p:nvSpPr>
        <p:spPr>
          <a:xfrm>
            <a:off x="8102597" y="5542594"/>
            <a:ext cx="1676402" cy="37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200" dirty="0" err="1"/>
              <a:t>vfb</a:t>
            </a:r>
            <a:r>
              <a:rPr lang="en-US" sz="1200" dirty="0"/>
              <a:t>-owlery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B046DF-EBEC-1241-BCCB-1D0AC12ACF41}"/>
              </a:ext>
            </a:extLst>
          </p:cNvPr>
          <p:cNvSpPr/>
          <p:nvPr/>
        </p:nvSpPr>
        <p:spPr>
          <a:xfrm>
            <a:off x="3586187" y="3674194"/>
            <a:ext cx="1195364" cy="8747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Creates custom RDF dumps for each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34F265-B726-214E-BF24-8979D63C4482}"/>
              </a:ext>
            </a:extLst>
          </p:cNvPr>
          <p:cNvCxnSpPr>
            <a:cxnSpLocks/>
            <a:stCxn id="51" idx="3"/>
            <a:endCxn id="14" idx="1"/>
          </p:cNvCxnSpPr>
          <p:nvPr/>
        </p:nvCxnSpPr>
        <p:spPr>
          <a:xfrm flipV="1">
            <a:off x="7477125" y="908132"/>
            <a:ext cx="471121" cy="1738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Diamond 30">
            <a:extLst>
              <a:ext uri="{FF2B5EF4-FFF2-40B4-BE49-F238E27FC236}">
                <a16:creationId xmlns:a16="http://schemas.microsoft.com/office/drawing/2014/main" id="{92A6C9F1-19DE-7E4E-AC88-119F6BBE7D72}"/>
              </a:ext>
            </a:extLst>
          </p:cNvPr>
          <p:cNvSpPr/>
          <p:nvPr/>
        </p:nvSpPr>
        <p:spPr>
          <a:xfrm>
            <a:off x="5530850" y="3649665"/>
            <a:ext cx="317500" cy="30027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6EE36467-992C-D240-A571-8E2EB11C04B3}"/>
              </a:ext>
            </a:extLst>
          </p:cNvPr>
          <p:cNvSpPr/>
          <p:nvPr/>
        </p:nvSpPr>
        <p:spPr>
          <a:xfrm>
            <a:off x="5530850" y="4019117"/>
            <a:ext cx="317500" cy="30027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DE773A18-C91D-814A-8AC2-8B4916BB0026}"/>
              </a:ext>
            </a:extLst>
          </p:cNvPr>
          <p:cNvSpPr/>
          <p:nvPr/>
        </p:nvSpPr>
        <p:spPr>
          <a:xfrm>
            <a:off x="5518150" y="4393728"/>
            <a:ext cx="317500" cy="30027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46FBC1-7123-D64F-A99F-9C5662CFAC72}"/>
              </a:ext>
            </a:extLst>
          </p:cNvPr>
          <p:cNvCxnSpPr>
            <a:cxnSpLocks/>
            <a:stCxn id="54" idx="3"/>
            <a:endCxn id="15" idx="1"/>
          </p:cNvCxnSpPr>
          <p:nvPr/>
        </p:nvCxnSpPr>
        <p:spPr>
          <a:xfrm flipV="1">
            <a:off x="7540579" y="3151764"/>
            <a:ext cx="446751" cy="9141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1604F6E-F58E-A346-8E3B-D49E809AC355}"/>
              </a:ext>
            </a:extLst>
          </p:cNvPr>
          <p:cNvCxnSpPr>
            <a:cxnSpLocks/>
            <a:stCxn id="56" idx="3"/>
            <a:endCxn id="16" idx="1"/>
          </p:cNvCxnSpPr>
          <p:nvPr/>
        </p:nvCxnSpPr>
        <p:spPr>
          <a:xfrm flipV="1">
            <a:off x="7315199" y="5372344"/>
            <a:ext cx="633047" cy="357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345DC95-76BE-C746-B634-CC0A521D8807}"/>
              </a:ext>
            </a:extLst>
          </p:cNvPr>
          <p:cNvSpPr/>
          <p:nvPr/>
        </p:nvSpPr>
        <p:spPr>
          <a:xfrm>
            <a:off x="533399" y="473681"/>
            <a:ext cx="2235200" cy="221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45D54A-E006-294F-9C62-C5F977987553}"/>
              </a:ext>
            </a:extLst>
          </p:cNvPr>
          <p:cNvSpPr/>
          <p:nvPr/>
        </p:nvSpPr>
        <p:spPr>
          <a:xfrm>
            <a:off x="1003299" y="365732"/>
            <a:ext cx="14478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vfb</a:t>
            </a:r>
            <a:r>
              <a:rPr lang="en-US" dirty="0"/>
              <a:t>-kb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147BC2-1AC8-8141-A680-C8A6A285CEC1}"/>
              </a:ext>
            </a:extLst>
          </p:cNvPr>
          <p:cNvSpPr/>
          <p:nvPr/>
        </p:nvSpPr>
        <p:spPr>
          <a:xfrm>
            <a:off x="1003296" y="1336804"/>
            <a:ext cx="1676402" cy="9461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Usual kb-image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/>
              <a:t>Incl</a:t>
            </a:r>
            <a:r>
              <a:rPr lang="en-US" sz="1400" dirty="0"/>
              <a:t> Neo2OWL plugin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34AA19-AB4B-F246-8891-8A9ADEE55C7F}"/>
              </a:ext>
            </a:extLst>
          </p:cNvPr>
          <p:cNvSpPr/>
          <p:nvPr/>
        </p:nvSpPr>
        <p:spPr>
          <a:xfrm>
            <a:off x="3738438" y="1222129"/>
            <a:ext cx="1824743" cy="6278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3F699F-C7F4-7C4C-A5F6-C8F9A81CECC8}"/>
              </a:ext>
            </a:extLst>
          </p:cNvPr>
          <p:cNvSpPr/>
          <p:nvPr/>
        </p:nvSpPr>
        <p:spPr>
          <a:xfrm>
            <a:off x="4025900" y="1007227"/>
            <a:ext cx="1447800" cy="3254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vfb-p-kb2kb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C01513-9A91-E643-8795-B7E6E508415F}"/>
              </a:ext>
            </a:extLst>
          </p:cNvPr>
          <p:cNvSpPr/>
          <p:nvPr/>
        </p:nvSpPr>
        <p:spPr>
          <a:xfrm>
            <a:off x="3797298" y="1382002"/>
            <a:ext cx="1676402" cy="418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Transform to new schema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79E0A0-C950-8E4B-889F-1E4D7E650B6B}"/>
              </a:ext>
            </a:extLst>
          </p:cNvPr>
          <p:cNvSpPr/>
          <p:nvPr/>
        </p:nvSpPr>
        <p:spPr>
          <a:xfrm>
            <a:off x="3379128" y="5051264"/>
            <a:ext cx="2056472" cy="1662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78ECBB3-2380-8C41-8BB9-F2EEBE849AAD}"/>
              </a:ext>
            </a:extLst>
          </p:cNvPr>
          <p:cNvSpPr/>
          <p:nvPr/>
        </p:nvSpPr>
        <p:spPr>
          <a:xfrm>
            <a:off x="3849028" y="4943314"/>
            <a:ext cx="14478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yyz1989/rdf4j (</a:t>
            </a:r>
            <a:r>
              <a:rPr lang="en-US" sz="1400" dirty="0" err="1"/>
              <a:t>triplestore</a:t>
            </a:r>
            <a:r>
              <a:rPr lang="en-US" sz="1400" dirty="0"/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998F703-F5D5-1749-97E4-B56BD0135131}"/>
              </a:ext>
            </a:extLst>
          </p:cNvPr>
          <p:cNvSpPr/>
          <p:nvPr/>
        </p:nvSpPr>
        <p:spPr>
          <a:xfrm>
            <a:off x="3849025" y="5914386"/>
            <a:ext cx="1447803" cy="6618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Fires up triple store from scratch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E011FF-BAEC-184C-A7F5-A475B98D4D68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4405923" y="4694004"/>
            <a:ext cx="0" cy="217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3E702FB-234C-1D49-804B-1BB3C5BC39C2}"/>
              </a:ext>
            </a:extLst>
          </p:cNvPr>
          <p:cNvSpPr/>
          <p:nvPr/>
        </p:nvSpPr>
        <p:spPr>
          <a:xfrm>
            <a:off x="6174403" y="2258511"/>
            <a:ext cx="1302722" cy="7755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F9DC118-3C09-3748-9612-E6B70CEF58C7}"/>
              </a:ext>
            </a:extLst>
          </p:cNvPr>
          <p:cNvSpPr/>
          <p:nvPr/>
        </p:nvSpPr>
        <p:spPr>
          <a:xfrm>
            <a:off x="6319876" y="2141164"/>
            <a:ext cx="1061488" cy="2922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vfb</a:t>
            </a:r>
            <a:r>
              <a:rPr lang="en-US" sz="1400" dirty="0"/>
              <a:t>-p-</a:t>
            </a:r>
            <a:r>
              <a:rPr lang="en-US" sz="1400" dirty="0" err="1"/>
              <a:t>solr</a:t>
            </a:r>
            <a:endParaRPr lang="en-US" sz="1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54071B-5C47-F842-AAE8-17E8AFFB6BC9}"/>
              </a:ext>
            </a:extLst>
          </p:cNvPr>
          <p:cNvSpPr/>
          <p:nvPr/>
        </p:nvSpPr>
        <p:spPr>
          <a:xfrm>
            <a:off x="6237857" y="3625235"/>
            <a:ext cx="1302722" cy="8813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36221C-2CA8-9348-BEBF-A08157B821BC}"/>
              </a:ext>
            </a:extLst>
          </p:cNvPr>
          <p:cNvSpPr/>
          <p:nvPr/>
        </p:nvSpPr>
        <p:spPr>
          <a:xfrm>
            <a:off x="6357496" y="3491514"/>
            <a:ext cx="1061488" cy="2922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vfb</a:t>
            </a:r>
            <a:r>
              <a:rPr lang="en-US" sz="1400" dirty="0"/>
              <a:t>-p-prod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D41CFB-8D57-FB4D-85E9-CF6190EAA2B6}"/>
              </a:ext>
            </a:extLst>
          </p:cNvPr>
          <p:cNvSpPr/>
          <p:nvPr/>
        </p:nvSpPr>
        <p:spPr>
          <a:xfrm>
            <a:off x="6012477" y="4802343"/>
            <a:ext cx="1302722" cy="121159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EB713A4-0AA6-A04C-919D-6634061A5F1F}"/>
              </a:ext>
            </a:extLst>
          </p:cNvPr>
          <p:cNvSpPr/>
          <p:nvPr/>
        </p:nvSpPr>
        <p:spPr>
          <a:xfrm>
            <a:off x="6132116" y="4723781"/>
            <a:ext cx="1061488" cy="4226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vfb</a:t>
            </a:r>
            <a:r>
              <a:rPr lang="en-US" sz="1400" dirty="0"/>
              <a:t>-p-owlery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ED0301E-C43C-3845-8D7E-562050DAFFB3}"/>
              </a:ext>
            </a:extLst>
          </p:cNvPr>
          <p:cNvCxnSpPr>
            <a:cxnSpLocks/>
            <a:stCxn id="51" idx="1"/>
            <a:endCxn id="31" idx="0"/>
          </p:cNvCxnSpPr>
          <p:nvPr/>
        </p:nvCxnSpPr>
        <p:spPr>
          <a:xfrm flipH="1">
            <a:off x="5689600" y="2646295"/>
            <a:ext cx="484803" cy="1003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6C62DB-1A7C-A541-A9CE-EEF26A66DC4E}"/>
              </a:ext>
            </a:extLst>
          </p:cNvPr>
          <p:cNvCxnSpPr>
            <a:cxnSpLocks/>
            <a:stCxn id="56" idx="1"/>
            <a:endCxn id="33" idx="2"/>
          </p:cNvCxnSpPr>
          <p:nvPr/>
        </p:nvCxnSpPr>
        <p:spPr>
          <a:xfrm flipH="1" flipV="1">
            <a:off x="5676900" y="4694004"/>
            <a:ext cx="335577" cy="7141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6A52F1D-F346-1246-B869-EC5D3B6C7E8B}"/>
              </a:ext>
            </a:extLst>
          </p:cNvPr>
          <p:cNvCxnSpPr>
            <a:cxnSpLocks/>
            <a:stCxn id="54" idx="1"/>
            <a:endCxn id="32" idx="3"/>
          </p:cNvCxnSpPr>
          <p:nvPr/>
        </p:nvCxnSpPr>
        <p:spPr>
          <a:xfrm flipH="1">
            <a:off x="5848350" y="4065889"/>
            <a:ext cx="389507" cy="1033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12439864-5D09-A64E-8DCF-3F15E35DDDD4}"/>
              </a:ext>
            </a:extLst>
          </p:cNvPr>
          <p:cNvSpPr/>
          <p:nvPr/>
        </p:nvSpPr>
        <p:spPr>
          <a:xfrm>
            <a:off x="1078464" y="5676316"/>
            <a:ext cx="1860598" cy="89995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12DB9E8-5B0D-7F44-B230-4DFFEB4455C7}"/>
              </a:ext>
            </a:extLst>
          </p:cNvPr>
          <p:cNvSpPr/>
          <p:nvPr/>
        </p:nvSpPr>
        <p:spPr>
          <a:xfrm>
            <a:off x="1173759" y="5409722"/>
            <a:ext cx="1643708" cy="425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vfb</a:t>
            </a:r>
            <a:r>
              <a:rPr lang="en-US" sz="1400" dirty="0"/>
              <a:t>-pipeline-</a:t>
            </a:r>
            <a:r>
              <a:rPr lang="en-US" sz="1400" dirty="0" err="1"/>
              <a:t>updatetriplestore</a:t>
            </a:r>
            <a:endParaRPr lang="en-US" sz="14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363D87-FE98-914F-A90F-260B8BCC114E}"/>
              </a:ext>
            </a:extLst>
          </p:cNvPr>
          <p:cNvSpPr/>
          <p:nvPr/>
        </p:nvSpPr>
        <p:spPr>
          <a:xfrm>
            <a:off x="1173758" y="5914386"/>
            <a:ext cx="1765303" cy="6171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Load RDF dumps into </a:t>
            </a:r>
            <a:r>
              <a:rPr lang="en-US" sz="1400" dirty="0" err="1"/>
              <a:t>triplestore</a:t>
            </a:r>
            <a:endParaRPr lang="en-US" sz="1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2D95E42-4FB1-2E4E-B574-1ABBF5F85F42}"/>
              </a:ext>
            </a:extLst>
          </p:cNvPr>
          <p:cNvSpPr txBox="1"/>
          <p:nvPr/>
        </p:nvSpPr>
        <p:spPr>
          <a:xfrm>
            <a:off x="9931381" y="285206"/>
            <a:ext cx="200603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vfb-kb2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vfb-p-flybase2kb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vfb-p-kb2kb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vfb</a:t>
            </a:r>
            <a:r>
              <a:rPr lang="en-US" sz="1400" dirty="0"/>
              <a:t>-p-kb-enrich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yyz1989/rdf4j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vfb</a:t>
            </a:r>
            <a:r>
              <a:rPr lang="en-US" sz="1400" dirty="0"/>
              <a:t>-pipeline-</a:t>
            </a:r>
            <a:r>
              <a:rPr lang="en-US" sz="1400" dirty="0" err="1"/>
              <a:t>collectdata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vfb</a:t>
            </a:r>
            <a:r>
              <a:rPr lang="en-US" sz="1400" dirty="0"/>
              <a:t>-pipeline-</a:t>
            </a:r>
            <a:r>
              <a:rPr lang="en-US" sz="1400" dirty="0" err="1"/>
              <a:t>updatetriplestore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vfb</a:t>
            </a:r>
            <a:r>
              <a:rPr lang="en-US" sz="1400" dirty="0"/>
              <a:t>-integration-</a:t>
            </a:r>
            <a:r>
              <a:rPr lang="en-US" sz="1400" dirty="0" err="1"/>
              <a:t>api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vfb-solr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vfb</a:t>
            </a:r>
            <a:r>
              <a:rPr lang="en-US" sz="1400" dirty="0"/>
              <a:t>-prod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owlery-</a:t>
            </a:r>
            <a:r>
              <a:rPr lang="en-US" sz="1400" dirty="0" err="1"/>
              <a:t>vfb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vfb</a:t>
            </a:r>
            <a:r>
              <a:rPr lang="en-US" sz="1400" dirty="0"/>
              <a:t>-p-prod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vfb</a:t>
            </a:r>
            <a:r>
              <a:rPr lang="en-US" sz="1400" dirty="0"/>
              <a:t>-p-owlery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vfb</a:t>
            </a:r>
            <a:r>
              <a:rPr lang="en-US" sz="1400" dirty="0"/>
              <a:t>-p-</a:t>
            </a:r>
            <a:r>
              <a:rPr lang="en-US" sz="1400" dirty="0" err="1"/>
              <a:t>solr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309C783-351E-124A-9FA3-2386C6F6B68C}"/>
              </a:ext>
            </a:extLst>
          </p:cNvPr>
          <p:cNvSpPr/>
          <p:nvPr/>
        </p:nvSpPr>
        <p:spPr>
          <a:xfrm>
            <a:off x="1078463" y="4056566"/>
            <a:ext cx="2132633" cy="89995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BD091F5-83F2-CA41-A282-90AB0041020F}"/>
              </a:ext>
            </a:extLst>
          </p:cNvPr>
          <p:cNvSpPr/>
          <p:nvPr/>
        </p:nvSpPr>
        <p:spPr>
          <a:xfrm>
            <a:off x="1173759" y="3789972"/>
            <a:ext cx="1643708" cy="425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vfb</a:t>
            </a:r>
            <a:r>
              <a:rPr lang="en-US" sz="1400" dirty="0"/>
              <a:t>-pipeline-</a:t>
            </a:r>
            <a:r>
              <a:rPr lang="en-US" sz="1400" dirty="0" err="1"/>
              <a:t>collectdata</a:t>
            </a:r>
            <a:endParaRPr lang="en-US" sz="1400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A761440-D3F0-4747-B115-6BA755C04AE2}"/>
              </a:ext>
            </a:extLst>
          </p:cNvPr>
          <p:cNvSpPr/>
          <p:nvPr/>
        </p:nvSpPr>
        <p:spPr>
          <a:xfrm>
            <a:off x="1173758" y="4294636"/>
            <a:ext cx="1922109" cy="6171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Pulls raw data from various sources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Dumps RDF, zip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129CBCF-F1A4-2D41-850A-6BA887AB7DDE}"/>
              </a:ext>
            </a:extLst>
          </p:cNvPr>
          <p:cNvCxnSpPr>
            <a:cxnSpLocks/>
            <a:stCxn id="102" idx="3"/>
            <a:endCxn id="42" idx="1"/>
          </p:cNvCxnSpPr>
          <p:nvPr/>
        </p:nvCxnSpPr>
        <p:spPr>
          <a:xfrm flipV="1">
            <a:off x="2939061" y="5882491"/>
            <a:ext cx="440067" cy="3404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5E50A79-0AAF-D24E-AEEF-6A5BACAFEDD8}"/>
              </a:ext>
            </a:extLst>
          </p:cNvPr>
          <p:cNvCxnSpPr>
            <a:cxnSpLocks/>
            <a:stCxn id="106" idx="0"/>
          </p:cNvCxnSpPr>
          <p:nvPr/>
        </p:nvCxnSpPr>
        <p:spPr>
          <a:xfrm flipV="1">
            <a:off x="1995613" y="2798629"/>
            <a:ext cx="0" cy="9913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Can 113">
            <a:extLst>
              <a:ext uri="{FF2B5EF4-FFF2-40B4-BE49-F238E27FC236}">
                <a16:creationId xmlns:a16="http://schemas.microsoft.com/office/drawing/2014/main" id="{46CD582B-56E1-4A4E-A79F-38D9EFD1FFE2}"/>
              </a:ext>
            </a:extLst>
          </p:cNvPr>
          <p:cNvSpPr/>
          <p:nvPr/>
        </p:nvSpPr>
        <p:spPr>
          <a:xfrm>
            <a:off x="163328" y="4964682"/>
            <a:ext cx="561762" cy="7471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vol</a:t>
            </a:r>
            <a:endParaRPr lang="en-US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0F3AF4E-3C56-FD40-BA30-4DD89E9CBFC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69918" y="4506543"/>
            <a:ext cx="608545" cy="3315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0AF15A4-C9FE-F74B-BE4B-81CF971FCACB}"/>
              </a:ext>
            </a:extLst>
          </p:cNvPr>
          <p:cNvCxnSpPr>
            <a:cxnSpLocks/>
            <a:stCxn id="114" idx="3"/>
            <a:endCxn id="97" idx="1"/>
          </p:cNvCxnSpPr>
          <p:nvPr/>
        </p:nvCxnSpPr>
        <p:spPr>
          <a:xfrm>
            <a:off x="444209" y="5711825"/>
            <a:ext cx="634255" cy="414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39C6250-3952-444A-9E6B-D81F202CD458}"/>
              </a:ext>
            </a:extLst>
          </p:cNvPr>
          <p:cNvSpPr/>
          <p:nvPr/>
        </p:nvSpPr>
        <p:spPr>
          <a:xfrm>
            <a:off x="3671478" y="250350"/>
            <a:ext cx="1824743" cy="6278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B929667-1E76-9342-9FCE-BFCE4C9751C7}"/>
              </a:ext>
            </a:extLst>
          </p:cNvPr>
          <p:cNvSpPr/>
          <p:nvPr/>
        </p:nvSpPr>
        <p:spPr>
          <a:xfrm>
            <a:off x="3958940" y="35448"/>
            <a:ext cx="1447800" cy="3254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vfb-p-flybase2kb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C09089F-4822-AC46-BB3A-FC50D144C7E3}"/>
              </a:ext>
            </a:extLst>
          </p:cNvPr>
          <p:cNvSpPr/>
          <p:nvPr/>
        </p:nvSpPr>
        <p:spPr>
          <a:xfrm>
            <a:off x="3730338" y="410223"/>
            <a:ext cx="1676402" cy="418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Pull </a:t>
            </a:r>
            <a:r>
              <a:rPr lang="en-US" sz="1400" dirty="0" err="1"/>
              <a:t>flybase</a:t>
            </a:r>
            <a:r>
              <a:rPr lang="en-US" sz="1400" dirty="0"/>
              <a:t> stuff and add to KB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C9FF637-DB2F-904D-B44D-EA251C457362}"/>
              </a:ext>
            </a:extLst>
          </p:cNvPr>
          <p:cNvCxnSpPr>
            <a:cxnSpLocks/>
            <a:stCxn id="159" idx="1"/>
          </p:cNvCxnSpPr>
          <p:nvPr/>
        </p:nvCxnSpPr>
        <p:spPr>
          <a:xfrm flipH="1">
            <a:off x="2860719" y="2508241"/>
            <a:ext cx="8777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D0E9C24-AA72-004D-92EC-CD4895C436EC}"/>
              </a:ext>
            </a:extLst>
          </p:cNvPr>
          <p:cNvSpPr/>
          <p:nvPr/>
        </p:nvSpPr>
        <p:spPr>
          <a:xfrm>
            <a:off x="3738438" y="2194295"/>
            <a:ext cx="1824743" cy="6278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41F743E-F432-B140-82C4-131FEA6AB79F}"/>
              </a:ext>
            </a:extLst>
          </p:cNvPr>
          <p:cNvSpPr/>
          <p:nvPr/>
        </p:nvSpPr>
        <p:spPr>
          <a:xfrm>
            <a:off x="4025900" y="1979393"/>
            <a:ext cx="1447800" cy="3254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vfb</a:t>
            </a:r>
            <a:r>
              <a:rPr lang="en-US" sz="1400" dirty="0"/>
              <a:t>-p-</a:t>
            </a:r>
            <a:r>
              <a:rPr lang="en-US" sz="1400" dirty="0" err="1"/>
              <a:t>kbenrich</a:t>
            </a:r>
            <a:endParaRPr lang="en-US" sz="1400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049BE221-1978-6940-8370-8334822D3CB4}"/>
              </a:ext>
            </a:extLst>
          </p:cNvPr>
          <p:cNvSpPr/>
          <p:nvPr/>
        </p:nvSpPr>
        <p:spPr>
          <a:xfrm>
            <a:off x="3797298" y="2354168"/>
            <a:ext cx="1676402" cy="418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Overlaps </a:t>
            </a:r>
            <a:r>
              <a:rPr lang="en-US" sz="1400" dirty="0" err="1"/>
              <a:t>rels</a:t>
            </a:r>
            <a:endParaRPr 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Et al.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DA9012E8-5E64-8749-9B6D-0003B4706FC4}"/>
              </a:ext>
            </a:extLst>
          </p:cNvPr>
          <p:cNvSpPr/>
          <p:nvPr/>
        </p:nvSpPr>
        <p:spPr>
          <a:xfrm>
            <a:off x="6271844" y="2541713"/>
            <a:ext cx="1104264" cy="418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Obtains </a:t>
            </a:r>
            <a:r>
              <a:rPr lang="en-US" sz="1100" dirty="0" err="1"/>
              <a:t>rdf</a:t>
            </a:r>
            <a:endParaRPr lang="en-US" sz="1100" dirty="0"/>
          </a:p>
          <a:p>
            <a:r>
              <a:rPr lang="en-US" sz="1100" dirty="0"/>
              <a:t>Config </a:t>
            </a:r>
            <a:r>
              <a:rPr lang="en-US" sz="1100" dirty="0" err="1"/>
              <a:t>solr</a:t>
            </a:r>
            <a:r>
              <a:rPr lang="en-US" sz="1100" dirty="0"/>
              <a:t> core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AF3DD087-C4E3-664B-998C-9AB1406A08BC}"/>
              </a:ext>
            </a:extLst>
          </p:cNvPr>
          <p:cNvSpPr/>
          <p:nvPr/>
        </p:nvSpPr>
        <p:spPr>
          <a:xfrm>
            <a:off x="6298488" y="3857772"/>
            <a:ext cx="1104264" cy="5590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Obtains </a:t>
            </a:r>
            <a:r>
              <a:rPr lang="en-US" sz="1100" dirty="0" err="1"/>
              <a:t>rdf</a:t>
            </a:r>
            <a:endParaRPr lang="en-US" sz="1100" dirty="0"/>
          </a:p>
          <a:p>
            <a:r>
              <a:rPr lang="en-US" sz="1100" dirty="0" err="1"/>
              <a:t>Prepro</a:t>
            </a:r>
            <a:endParaRPr lang="en-US" sz="1100" dirty="0"/>
          </a:p>
          <a:p>
            <a:r>
              <a:rPr lang="en-US" sz="1100" dirty="0"/>
              <a:t>Neo4j load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55E03F7-BBD0-6E46-83AA-5DEF1874940D}"/>
              </a:ext>
            </a:extLst>
          </p:cNvPr>
          <p:cNvSpPr/>
          <p:nvPr/>
        </p:nvSpPr>
        <p:spPr>
          <a:xfrm>
            <a:off x="6142510" y="5184453"/>
            <a:ext cx="1104264" cy="7299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Might be redundant</a:t>
            </a:r>
          </a:p>
          <a:p>
            <a:r>
              <a:rPr lang="en-US" sz="1100" dirty="0"/>
              <a:t>Configures </a:t>
            </a:r>
            <a:r>
              <a:rPr lang="en-US" sz="1100" dirty="0" err="1"/>
              <a:t>vfb</a:t>
            </a:r>
            <a:r>
              <a:rPr lang="en-US" sz="1100" dirty="0"/>
              <a:t>-owlery</a:t>
            </a:r>
          </a:p>
        </p:txBody>
      </p:sp>
    </p:spTree>
    <p:extLst>
      <p:ext uri="{BB962C8B-B14F-4D97-AF65-F5344CB8AC3E}">
        <p14:creationId xmlns:p14="http://schemas.microsoft.com/office/powerpoint/2010/main" val="3611030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Individual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Class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ObjectProperty</a:t>
            </a:r>
            <a:r>
              <a:rPr lang="en-US" dirty="0"/>
              <a:t>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AnnotationProperty</a:t>
            </a:r>
            <a:r>
              <a:rPr lang="en-US" dirty="0"/>
              <a:t>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entity annotations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To other entities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To literals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relationships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OPAssertions</a:t>
            </a: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I -&gt; I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Existential restrictions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I -&gt; C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C -&gt; I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C -&gt; C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10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Semantics of Template?</a:t>
            </a:r>
          </a:p>
          <a:p>
            <a:r>
              <a:rPr lang="en-US" dirty="0"/>
              <a:t>We need an extra rule for class labels that have no </a:t>
            </a:r>
            <a:r>
              <a:rPr lang="en-US" dirty="0" err="1"/>
              <a:t>refered</a:t>
            </a:r>
            <a:r>
              <a:rPr lang="en-US" dirty="0"/>
              <a:t> classes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8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VFB KB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Stores:</a:t>
            </a:r>
          </a:p>
          <a:p>
            <a:pPr lvl="1"/>
            <a:r>
              <a:rPr lang="en-US" dirty="0"/>
              <a:t>Annotated images:</a:t>
            </a:r>
          </a:p>
          <a:p>
            <a:pPr lvl="2"/>
            <a:r>
              <a:rPr lang="en-US" dirty="0"/>
              <a:t>Entities depicted = Typed OWL individuals</a:t>
            </a:r>
          </a:p>
          <a:p>
            <a:pPr lvl="2"/>
            <a:r>
              <a:rPr lang="en-US" dirty="0"/>
              <a:t>Image individuals have basic typing + link to templates registered to.  Registration edge contains file links &amp; some </a:t>
            </a:r>
            <a:r>
              <a:rPr lang="en-US" dirty="0" err="1"/>
              <a:t>reg</a:t>
            </a:r>
            <a:r>
              <a:rPr lang="en-US" dirty="0"/>
              <a:t> specific metadata</a:t>
            </a:r>
          </a:p>
          <a:p>
            <a:pPr lvl="2"/>
            <a:r>
              <a:rPr lang="en-US" dirty="0"/>
              <a:t>Images may be from light microscopy, EM reconstruction, annotated schematics</a:t>
            </a:r>
          </a:p>
          <a:p>
            <a:pPr lvl="2"/>
            <a:endParaRPr lang="en-US" dirty="0"/>
          </a:p>
          <a:p>
            <a:r>
              <a:rPr lang="en-US" dirty="0"/>
              <a:t>Does not store</a:t>
            </a:r>
          </a:p>
          <a:p>
            <a:pPr lvl="1"/>
            <a:r>
              <a:rPr lang="en-US" dirty="0" err="1"/>
              <a:t>Connectomic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General assertions about expression/phenotype</a:t>
            </a:r>
          </a:p>
          <a:p>
            <a:pPr lvl="1"/>
            <a:r>
              <a:rPr lang="en-US" dirty="0"/>
              <a:t>Axioms from imported ontologies apart from annotation axioms for label, </a:t>
            </a:r>
            <a:r>
              <a:rPr lang="en-US" dirty="0" err="1"/>
              <a:t>iri</a:t>
            </a:r>
            <a:r>
              <a:rPr lang="en-US" dirty="0"/>
              <a:t>, </a:t>
            </a:r>
            <a:r>
              <a:rPr lang="en-US" dirty="0" err="1"/>
              <a:t>short_form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recorded as node attributes.</a:t>
            </a:r>
          </a:p>
        </p:txBody>
      </p:sp>
    </p:spTree>
    <p:extLst>
      <p:ext uri="{BB962C8B-B14F-4D97-AF65-F5344CB8AC3E}">
        <p14:creationId xmlns:p14="http://schemas.microsoft.com/office/powerpoint/2010/main" val="1227286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9143"/>
            <a:ext cx="10515600" cy="1325563"/>
          </a:xfrm>
        </p:spPr>
        <p:txBody>
          <a:bodyPr/>
          <a:lstStyle/>
          <a:p>
            <a:r>
              <a:rPr lang="en-US" dirty="0"/>
              <a:t>Pipeline - aims</a:t>
            </a:r>
          </a:p>
        </p:txBody>
      </p:sp>
      <p:sp>
        <p:nvSpPr>
          <p:cNvPr id="4" name="Rectangle 3"/>
          <p:cNvSpPr/>
          <p:nvPr/>
        </p:nvSpPr>
        <p:spPr>
          <a:xfrm>
            <a:off x="4305300" y="3103571"/>
            <a:ext cx="1397000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 layer</a:t>
            </a:r>
          </a:p>
          <a:p>
            <a:pPr algn="ctr"/>
            <a:r>
              <a:rPr lang="en-US" dirty="0"/>
              <a:t>= triple store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369046" y="1139687"/>
            <a:ext cx="1498600" cy="1432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Neo4j prod:</a:t>
            </a:r>
          </a:p>
          <a:p>
            <a:pPr algn="ctr"/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Graphs;</a:t>
            </a:r>
          </a:p>
          <a:p>
            <a:pPr algn="ctr"/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Basic metadata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6181742" y="3146230"/>
            <a:ext cx="1919272" cy="851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SOLR:</a:t>
            </a:r>
          </a:p>
          <a:p>
            <a:pPr algn="ctr"/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Autocomplete search</a:t>
            </a:r>
          </a:p>
        </p:txBody>
      </p:sp>
      <p:sp>
        <p:nvSpPr>
          <p:cNvPr id="7" name="Rectangle 6"/>
          <p:cNvSpPr/>
          <p:nvPr/>
        </p:nvSpPr>
        <p:spPr>
          <a:xfrm>
            <a:off x="6369046" y="4571696"/>
            <a:ext cx="1498600" cy="851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OWL:</a:t>
            </a:r>
          </a:p>
          <a:p>
            <a:pPr algn="ctr"/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Queries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2703" y="4997543"/>
            <a:ext cx="1397000" cy="1016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VFB annotation</a:t>
            </a:r>
          </a:p>
          <a:p>
            <a:pPr algn="ctr"/>
            <a:r>
              <a:rPr lang="en-US" dirty="0"/>
              <a:t>(KB)</a:t>
            </a:r>
          </a:p>
        </p:txBody>
      </p:sp>
      <p:sp>
        <p:nvSpPr>
          <p:cNvPr id="9" name="Rectangle 8"/>
          <p:cNvSpPr/>
          <p:nvPr/>
        </p:nvSpPr>
        <p:spPr>
          <a:xfrm>
            <a:off x="1924055" y="3146230"/>
            <a:ext cx="1634340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CATMAID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connectomics</a:t>
            </a:r>
            <a:r>
              <a:rPr lang="en-US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30405" y="1537307"/>
            <a:ext cx="1397000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FlyBase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-10401300" y="11047843"/>
            <a:ext cx="1397000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8" idx="3"/>
            <a:endCxn id="4" idx="1"/>
          </p:cNvCxnSpPr>
          <p:nvPr/>
        </p:nvCxnSpPr>
        <p:spPr>
          <a:xfrm flipV="1">
            <a:off x="2729703" y="3611571"/>
            <a:ext cx="1575597" cy="1893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4" idx="1"/>
          </p:cNvCxnSpPr>
          <p:nvPr/>
        </p:nvCxnSpPr>
        <p:spPr>
          <a:xfrm flipV="1">
            <a:off x="3558395" y="3611571"/>
            <a:ext cx="746905" cy="42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4" idx="1"/>
          </p:cNvCxnSpPr>
          <p:nvPr/>
        </p:nvCxnSpPr>
        <p:spPr>
          <a:xfrm>
            <a:off x="3327405" y="2045307"/>
            <a:ext cx="977895" cy="156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77186" y="5143500"/>
            <a:ext cx="420993" cy="362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6" idx="1"/>
          </p:cNvCxnSpPr>
          <p:nvPr/>
        </p:nvCxnSpPr>
        <p:spPr>
          <a:xfrm flipV="1">
            <a:off x="5310188" y="3572077"/>
            <a:ext cx="871554" cy="39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" idx="3"/>
            <a:endCxn id="5" idx="1"/>
          </p:cNvCxnSpPr>
          <p:nvPr/>
        </p:nvCxnSpPr>
        <p:spPr>
          <a:xfrm flipV="1">
            <a:off x="5702300" y="1856073"/>
            <a:ext cx="666746" cy="1755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4" idx="3"/>
            <a:endCxn id="7" idx="1"/>
          </p:cNvCxnSpPr>
          <p:nvPr/>
        </p:nvCxnSpPr>
        <p:spPr>
          <a:xfrm>
            <a:off x="5702300" y="3611571"/>
            <a:ext cx="666746" cy="138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523" y="2812114"/>
            <a:ext cx="2519362" cy="1418620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9" idx="2"/>
          </p:cNvCxnSpPr>
          <p:nvPr/>
        </p:nvCxnSpPr>
        <p:spPr>
          <a:xfrm flipH="1">
            <a:off x="2331838" y="4162230"/>
            <a:ext cx="409387" cy="83531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1"/>
          </p:cNvCxnSpPr>
          <p:nvPr/>
        </p:nvCxnSpPr>
        <p:spPr>
          <a:xfrm flipH="1">
            <a:off x="1466846" y="2045307"/>
            <a:ext cx="463559" cy="29522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7867648" y="2178369"/>
            <a:ext cx="1087439" cy="1393708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6" idx="3"/>
          </p:cNvCxnSpPr>
          <p:nvPr/>
        </p:nvCxnSpPr>
        <p:spPr>
          <a:xfrm flipH="1">
            <a:off x="8101014" y="3572077"/>
            <a:ext cx="854074" cy="0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7854157" y="3611571"/>
            <a:ext cx="1100930" cy="1406541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/>
          <p:cNvSpPr/>
          <p:nvPr/>
        </p:nvSpPr>
        <p:spPr>
          <a:xfrm>
            <a:off x="8992392" y="1825586"/>
            <a:ext cx="260350" cy="30465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Geppetto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9290047" y="3521424"/>
            <a:ext cx="325441" cy="0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6392078" y="5759158"/>
            <a:ext cx="1498600" cy="851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NBLAST</a:t>
            </a:r>
          </a:p>
        </p:txBody>
      </p:sp>
      <p:cxnSp>
        <p:nvCxnSpPr>
          <p:cNvPr id="94" name="Straight Arrow Connector 93"/>
          <p:cNvCxnSpPr/>
          <p:nvPr/>
        </p:nvCxnSpPr>
        <p:spPr>
          <a:xfrm flipH="1">
            <a:off x="7864481" y="3591824"/>
            <a:ext cx="1090606" cy="2594899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-75095" y="4497169"/>
            <a:ext cx="121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annotation</a:t>
            </a:r>
          </a:p>
        </p:txBody>
      </p:sp>
      <p:cxnSp>
        <p:nvCxnSpPr>
          <p:cNvPr id="102" name="Straight Arrow Connector 101"/>
          <p:cNvCxnSpPr>
            <a:stCxn id="106" idx="2"/>
          </p:cNvCxnSpPr>
          <p:nvPr/>
        </p:nvCxnSpPr>
        <p:spPr>
          <a:xfrm flipH="1">
            <a:off x="2729703" y="5125246"/>
            <a:ext cx="1532739" cy="4322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4262442" y="4627530"/>
            <a:ext cx="1143079" cy="995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ontologies</a:t>
            </a:r>
          </a:p>
        </p:txBody>
      </p:sp>
      <p:cxnSp>
        <p:nvCxnSpPr>
          <p:cNvPr id="110" name="Straight Arrow Connector 109"/>
          <p:cNvCxnSpPr>
            <a:endCxn id="4" idx="2"/>
          </p:cNvCxnSpPr>
          <p:nvPr/>
        </p:nvCxnSpPr>
        <p:spPr>
          <a:xfrm flipV="1">
            <a:off x="4916557" y="4119571"/>
            <a:ext cx="87243" cy="554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656522" y="4230734"/>
            <a:ext cx="594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URI</a:t>
            </a:r>
          </a:p>
          <a:p>
            <a:r>
              <a:rPr lang="en-US" dirty="0"/>
              <a:t>sync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211348" y="5428286"/>
            <a:ext cx="594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URI</a:t>
            </a:r>
          </a:p>
          <a:p>
            <a:r>
              <a:rPr lang="en-US" dirty="0"/>
              <a:t>sync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48602" y="5970884"/>
            <a:ext cx="960437" cy="844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files</a:t>
            </a:r>
          </a:p>
        </p:txBody>
      </p:sp>
      <p:sp>
        <p:nvSpPr>
          <p:cNvPr id="22" name="Oval 21"/>
          <p:cNvSpPr/>
          <p:nvPr/>
        </p:nvSpPr>
        <p:spPr>
          <a:xfrm rot="1560066">
            <a:off x="3736438" y="3268575"/>
            <a:ext cx="4614189" cy="193254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22" idx="6"/>
          </p:cNvCxnSpPr>
          <p:nvPr/>
        </p:nvCxnSpPr>
        <p:spPr>
          <a:xfrm>
            <a:off x="8117116" y="5246252"/>
            <a:ext cx="1135626" cy="512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82177" y="5817391"/>
            <a:ext cx="313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Same?  Nico says definitely not.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42048" y="5541947"/>
            <a:ext cx="573393" cy="528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6837" y="5760453"/>
            <a:ext cx="105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entities</a:t>
            </a:r>
          </a:p>
        </p:txBody>
      </p:sp>
    </p:spTree>
    <p:extLst>
      <p:ext uri="{BB962C8B-B14F-4D97-AF65-F5344CB8AC3E}">
        <p14:creationId xmlns:p14="http://schemas.microsoft.com/office/powerpoint/2010/main" val="297467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an 40"/>
          <p:cNvSpPr/>
          <p:nvPr/>
        </p:nvSpPr>
        <p:spPr>
          <a:xfrm>
            <a:off x="9770808" y="2495550"/>
            <a:ext cx="1581484" cy="11811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712588" y="1950846"/>
            <a:ext cx="1516634" cy="22770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34432" y="5856337"/>
            <a:ext cx="3911600" cy="749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4432" y="3615249"/>
            <a:ext cx="3911600" cy="749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n 3"/>
          <p:cNvSpPr/>
          <p:nvPr/>
        </p:nvSpPr>
        <p:spPr>
          <a:xfrm>
            <a:off x="234432" y="1684849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1733032" y="1684849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3231632" y="1684849"/>
            <a:ext cx="914400" cy="1216152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KB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0482" y="3704149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79082" y="3704149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77682" y="3704149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40223" y="3805233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dipper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32" y="5154997"/>
            <a:ext cx="911585" cy="9870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847" y="5156290"/>
            <a:ext cx="911585" cy="9870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447" y="5154997"/>
            <a:ext cx="911585" cy="987090"/>
          </a:xfrm>
          <a:prstGeom prst="rect">
            <a:avLst/>
          </a:prstGeom>
        </p:spPr>
      </p:pic>
      <p:sp>
        <p:nvSpPr>
          <p:cNvPr id="28" name="Can 27"/>
          <p:cNvSpPr/>
          <p:nvPr/>
        </p:nvSpPr>
        <p:spPr>
          <a:xfrm>
            <a:off x="5266755" y="3635248"/>
            <a:ext cx="1678432" cy="1633341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363" y="4124198"/>
            <a:ext cx="911585" cy="987090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>
            <a:off x="5647363" y="165100"/>
            <a:ext cx="914400" cy="1216152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NBLAST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788300" y="2406567"/>
            <a:ext cx="1353472" cy="4944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788300" y="3041301"/>
            <a:ext cx="1353472" cy="4944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788300" y="3663693"/>
            <a:ext cx="1353472" cy="4944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712588" y="2024818"/>
            <a:ext cx="1540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Production Deploy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296" y="2909352"/>
            <a:ext cx="1263559" cy="658856"/>
          </a:xfrm>
          <a:prstGeom prst="rect">
            <a:avLst/>
          </a:prstGeom>
        </p:spPr>
      </p:pic>
      <p:sp>
        <p:nvSpPr>
          <p:cNvPr id="42" name="Can 41"/>
          <p:cNvSpPr/>
          <p:nvPr/>
        </p:nvSpPr>
        <p:spPr>
          <a:xfrm>
            <a:off x="9770808" y="4087489"/>
            <a:ext cx="1581484" cy="11811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n 42"/>
          <p:cNvSpPr/>
          <p:nvPr/>
        </p:nvSpPr>
        <p:spPr>
          <a:xfrm>
            <a:off x="9722333" y="887476"/>
            <a:ext cx="1581484" cy="11811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1112" y="1264830"/>
            <a:ext cx="1133743" cy="57197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1869" y="4482482"/>
            <a:ext cx="412227" cy="660556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flipV="1">
            <a:off x="6805930" y="2653784"/>
            <a:ext cx="824914" cy="9401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992342" y="3311091"/>
            <a:ext cx="638502" cy="4189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7057578" y="3898669"/>
            <a:ext cx="573266" cy="101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4" idx="3"/>
          </p:cNvCxnSpPr>
          <p:nvPr/>
        </p:nvCxnSpPr>
        <p:spPr>
          <a:xfrm flipV="1">
            <a:off x="9141772" y="2068576"/>
            <a:ext cx="617760" cy="585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5" idx="3"/>
          </p:cNvCxnSpPr>
          <p:nvPr/>
        </p:nvCxnSpPr>
        <p:spPr>
          <a:xfrm flipV="1">
            <a:off x="9141772" y="3276176"/>
            <a:ext cx="524359" cy="12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6" idx="3"/>
          </p:cNvCxnSpPr>
          <p:nvPr/>
        </p:nvCxnSpPr>
        <p:spPr>
          <a:xfrm>
            <a:off x="9141772" y="3910910"/>
            <a:ext cx="440068" cy="3169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" idx="3"/>
          </p:cNvCxnSpPr>
          <p:nvPr/>
        </p:nvCxnSpPr>
        <p:spPr>
          <a:xfrm>
            <a:off x="691632" y="2901001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190232" y="2914135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714232" y="2914135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704332" y="4380836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2215632" y="4380836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726932" y="4380836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5065472" y="5643239"/>
            <a:ext cx="616641" cy="964277"/>
            <a:chOff x="4734909" y="5359400"/>
            <a:chExt cx="720371" cy="1092200"/>
          </a:xfrm>
        </p:grpSpPr>
        <p:sp>
          <p:nvSpPr>
            <p:cNvPr id="83" name="Oval 82"/>
            <p:cNvSpPr/>
            <p:nvPr/>
          </p:nvSpPr>
          <p:spPr>
            <a:xfrm>
              <a:off x="4734909" y="5359400"/>
              <a:ext cx="720371" cy="1092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5339" y="5562747"/>
              <a:ext cx="412227" cy="660556"/>
            </a:xfrm>
            <a:prstGeom prst="rect">
              <a:avLst/>
            </a:prstGeom>
          </p:spPr>
        </p:pic>
      </p:grpSp>
      <p:cxnSp>
        <p:nvCxnSpPr>
          <p:cNvPr id="80" name="Straight Arrow Connector 79"/>
          <p:cNvCxnSpPr>
            <a:stCxn id="26" idx="3"/>
          </p:cNvCxnSpPr>
          <p:nvPr/>
        </p:nvCxnSpPr>
        <p:spPr>
          <a:xfrm flipV="1">
            <a:off x="4146032" y="4987110"/>
            <a:ext cx="1015165" cy="1243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5848019" y="5643239"/>
            <a:ext cx="616641" cy="964277"/>
            <a:chOff x="4734909" y="5359400"/>
            <a:chExt cx="720371" cy="1092200"/>
          </a:xfrm>
        </p:grpSpPr>
        <p:sp>
          <p:nvSpPr>
            <p:cNvPr id="87" name="Oval 86"/>
            <p:cNvSpPr/>
            <p:nvPr/>
          </p:nvSpPr>
          <p:spPr>
            <a:xfrm>
              <a:off x="4734909" y="5359400"/>
              <a:ext cx="720371" cy="1092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5339" y="5562747"/>
              <a:ext cx="412227" cy="660556"/>
            </a:xfrm>
            <a:prstGeom prst="rect">
              <a:avLst/>
            </a:prstGeom>
          </p:spPr>
        </p:pic>
      </p:grpSp>
      <p:grpSp>
        <p:nvGrpSpPr>
          <p:cNvPr id="89" name="Group 88"/>
          <p:cNvGrpSpPr/>
          <p:nvPr/>
        </p:nvGrpSpPr>
        <p:grpSpPr>
          <a:xfrm>
            <a:off x="6640842" y="5656435"/>
            <a:ext cx="616641" cy="964277"/>
            <a:chOff x="4734909" y="5359400"/>
            <a:chExt cx="720371" cy="1092200"/>
          </a:xfrm>
        </p:grpSpPr>
        <p:sp>
          <p:nvSpPr>
            <p:cNvPr id="90" name="Oval 89"/>
            <p:cNvSpPr/>
            <p:nvPr/>
          </p:nvSpPr>
          <p:spPr>
            <a:xfrm>
              <a:off x="4734909" y="5359400"/>
              <a:ext cx="720371" cy="1092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5339" y="5562747"/>
              <a:ext cx="412227" cy="660556"/>
            </a:xfrm>
            <a:prstGeom prst="rect">
              <a:avLst/>
            </a:prstGeom>
          </p:spPr>
        </p:pic>
      </p:grpSp>
      <p:cxnSp>
        <p:nvCxnSpPr>
          <p:cNvPr id="95" name="Straight Arrow Connector 94"/>
          <p:cNvCxnSpPr>
            <a:stCxn id="83" idx="0"/>
          </p:cNvCxnSpPr>
          <p:nvPr/>
        </p:nvCxnSpPr>
        <p:spPr>
          <a:xfrm flipV="1">
            <a:off x="5373793" y="5309869"/>
            <a:ext cx="118112" cy="333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7" idx="0"/>
          </p:cNvCxnSpPr>
          <p:nvPr/>
        </p:nvCxnSpPr>
        <p:spPr>
          <a:xfrm flipH="1" flipV="1">
            <a:off x="6119687" y="5365429"/>
            <a:ext cx="36653" cy="2778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0" idx="0"/>
          </p:cNvCxnSpPr>
          <p:nvPr/>
        </p:nvCxnSpPr>
        <p:spPr>
          <a:xfrm flipH="1" flipV="1">
            <a:off x="6736328" y="5309869"/>
            <a:ext cx="212835" cy="346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3998460" y="801138"/>
            <a:ext cx="420815" cy="798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6131" y="203395"/>
            <a:ext cx="1889206" cy="477180"/>
          </a:xfrm>
          <a:prstGeom prst="rect">
            <a:avLst/>
          </a:prstGeom>
        </p:spPr>
      </p:pic>
      <p:cxnSp>
        <p:nvCxnSpPr>
          <p:cNvPr id="119" name="Elbow Connector 118"/>
          <p:cNvCxnSpPr>
            <a:stCxn id="117" idx="3"/>
            <a:endCxn id="43" idx="4"/>
          </p:cNvCxnSpPr>
          <p:nvPr/>
        </p:nvCxnSpPr>
        <p:spPr>
          <a:xfrm flipH="1">
            <a:off x="11303817" y="441985"/>
            <a:ext cx="251520" cy="1036041"/>
          </a:xfrm>
          <a:prstGeom prst="bentConnector3">
            <a:avLst>
              <a:gd name="adj1" fmla="val -908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17" idx="3"/>
            <a:endCxn id="41" idx="4"/>
          </p:cNvCxnSpPr>
          <p:nvPr/>
        </p:nvCxnSpPr>
        <p:spPr>
          <a:xfrm flipH="1">
            <a:off x="11352292" y="441985"/>
            <a:ext cx="203045" cy="2644115"/>
          </a:xfrm>
          <a:prstGeom prst="bentConnector3">
            <a:avLst>
              <a:gd name="adj1" fmla="val -11258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stCxn id="117" idx="3"/>
            <a:endCxn id="42" idx="4"/>
          </p:cNvCxnSpPr>
          <p:nvPr/>
        </p:nvCxnSpPr>
        <p:spPr>
          <a:xfrm flipH="1">
            <a:off x="11352292" y="441985"/>
            <a:ext cx="203045" cy="4236054"/>
          </a:xfrm>
          <a:prstGeom prst="bentConnector3">
            <a:avLst>
              <a:gd name="adj1" fmla="val -11258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393182" y="499425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URI sync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1840" y="155164"/>
            <a:ext cx="626942" cy="593794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442" y="2354407"/>
            <a:ext cx="798174" cy="416191"/>
          </a:xfrm>
          <a:prstGeom prst="rect">
            <a:avLst/>
          </a:prstGeom>
        </p:spPr>
      </p:pic>
      <p:cxnSp>
        <p:nvCxnSpPr>
          <p:cNvPr id="170" name="Straight Arrow Connector 169"/>
          <p:cNvCxnSpPr/>
          <p:nvPr/>
        </p:nvCxnSpPr>
        <p:spPr>
          <a:xfrm flipV="1">
            <a:off x="691632" y="1167670"/>
            <a:ext cx="0" cy="521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1879082" y="499425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URI sync</a:t>
            </a:r>
          </a:p>
        </p:txBody>
      </p:sp>
      <p:cxnSp>
        <p:nvCxnSpPr>
          <p:cNvPr id="174" name="Straight Arrow Connector 173"/>
          <p:cNvCxnSpPr/>
          <p:nvPr/>
        </p:nvCxnSpPr>
        <p:spPr>
          <a:xfrm flipV="1">
            <a:off x="2177532" y="1167670"/>
            <a:ext cx="0" cy="521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Elbow Connector 175"/>
          <p:cNvCxnSpPr>
            <a:stCxn id="141" idx="0"/>
            <a:endCxn id="6" idx="1"/>
          </p:cNvCxnSpPr>
          <p:nvPr/>
        </p:nvCxnSpPr>
        <p:spPr>
          <a:xfrm rot="16200000" flipH="1">
            <a:off x="1603870" y="-400113"/>
            <a:ext cx="1185424" cy="2984500"/>
          </a:xfrm>
          <a:prstGeom prst="bentConnector3">
            <a:avLst>
              <a:gd name="adj1" fmla="val -1928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Elbow Connector 180"/>
          <p:cNvCxnSpPr>
            <a:stCxn id="173" idx="0"/>
            <a:endCxn id="6" idx="1"/>
          </p:cNvCxnSpPr>
          <p:nvPr/>
        </p:nvCxnSpPr>
        <p:spPr>
          <a:xfrm rot="16200000" flipH="1">
            <a:off x="2346820" y="342837"/>
            <a:ext cx="1185424" cy="1498600"/>
          </a:xfrm>
          <a:prstGeom prst="bentConnector3">
            <a:avLst>
              <a:gd name="adj1" fmla="val -1928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cxnSpLocks/>
            <a:stCxn id="117" idx="1"/>
          </p:cNvCxnSpPr>
          <p:nvPr/>
        </p:nvCxnSpPr>
        <p:spPr>
          <a:xfrm flipH="1">
            <a:off x="6736328" y="441985"/>
            <a:ext cx="2929803" cy="57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Elbow Connector 186"/>
          <p:cNvCxnSpPr>
            <a:stCxn id="83" idx="2"/>
            <a:endCxn id="6" idx="4"/>
          </p:cNvCxnSpPr>
          <p:nvPr/>
        </p:nvCxnSpPr>
        <p:spPr>
          <a:xfrm rot="10800000">
            <a:off x="4146032" y="2292926"/>
            <a:ext cx="919440" cy="38324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0" name="Picture 18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7607" y="1202104"/>
            <a:ext cx="1022778" cy="1022778"/>
          </a:xfrm>
          <a:prstGeom prst="rect">
            <a:avLst/>
          </a:prstGeom>
        </p:spPr>
      </p:pic>
      <p:cxnSp>
        <p:nvCxnSpPr>
          <p:cNvPr id="191" name="Straight Arrow Connector 190"/>
          <p:cNvCxnSpPr>
            <a:stCxn id="112" idx="2"/>
            <a:endCxn id="190" idx="0"/>
          </p:cNvCxnSpPr>
          <p:nvPr/>
        </p:nvCxnSpPr>
        <p:spPr>
          <a:xfrm>
            <a:off x="4705311" y="748958"/>
            <a:ext cx="123685" cy="453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 flipH="1">
            <a:off x="4196004" y="1883083"/>
            <a:ext cx="190666" cy="74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7385108" y="4462727"/>
            <a:ext cx="1867293" cy="65030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e.G</a:t>
            </a:r>
            <a:r>
              <a:rPr lang="en-US" sz="1200" dirty="0"/>
              <a:t> </a:t>
            </a:r>
            <a:r>
              <a:rPr lang="en-US" sz="1200" dirty="0" err="1"/>
              <a:t>Materialisation</a:t>
            </a:r>
            <a:r>
              <a:rPr lang="en-US" sz="1200" dirty="0"/>
              <a:t>, Most specific classification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>
            <a:off x="6992342" y="4732517"/>
            <a:ext cx="3060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 flipH="1">
            <a:off x="6992342" y="4905100"/>
            <a:ext cx="3518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002303" y="934646"/>
            <a:ext cx="538647" cy="4117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TSV</a:t>
            </a:r>
          </a:p>
        </p:txBody>
      </p:sp>
    </p:spTree>
    <p:extLst>
      <p:ext uri="{BB962C8B-B14F-4D97-AF65-F5344CB8AC3E}">
        <p14:creationId xmlns:p14="http://schemas.microsoft.com/office/powerpoint/2010/main" val="1175784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an 40"/>
          <p:cNvSpPr/>
          <p:nvPr/>
        </p:nvSpPr>
        <p:spPr>
          <a:xfrm>
            <a:off x="9770808" y="2495550"/>
            <a:ext cx="1581484" cy="11811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712588" y="1950846"/>
            <a:ext cx="1516634" cy="22770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34432" y="5856337"/>
            <a:ext cx="3911600" cy="749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4432" y="3615249"/>
            <a:ext cx="3911600" cy="749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n 3"/>
          <p:cNvSpPr/>
          <p:nvPr/>
        </p:nvSpPr>
        <p:spPr>
          <a:xfrm>
            <a:off x="234432" y="1684849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" name="Can 4"/>
          <p:cNvSpPr/>
          <p:nvPr/>
        </p:nvSpPr>
        <p:spPr>
          <a:xfrm>
            <a:off x="1733032" y="1684849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Flybase</a:t>
            </a:r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31632" y="1684849"/>
            <a:ext cx="914400" cy="1216152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KB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0482" y="3704149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79082" y="3704149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77682" y="3704149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40223" y="3805233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dipper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32" y="5154997"/>
            <a:ext cx="911585" cy="9870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847" y="5156290"/>
            <a:ext cx="911585" cy="9870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447" y="5154997"/>
            <a:ext cx="911585" cy="987090"/>
          </a:xfrm>
          <a:prstGeom prst="rect">
            <a:avLst/>
          </a:prstGeom>
        </p:spPr>
      </p:pic>
      <p:sp>
        <p:nvSpPr>
          <p:cNvPr id="28" name="Can 27"/>
          <p:cNvSpPr/>
          <p:nvPr/>
        </p:nvSpPr>
        <p:spPr>
          <a:xfrm>
            <a:off x="5266755" y="3635248"/>
            <a:ext cx="1678432" cy="1633341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363" y="4124198"/>
            <a:ext cx="911585" cy="98709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7788300" y="2406567"/>
            <a:ext cx="1353472" cy="4944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788300" y="3041301"/>
            <a:ext cx="1353472" cy="4944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788300" y="3663693"/>
            <a:ext cx="1353472" cy="4944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712588" y="2024818"/>
            <a:ext cx="819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REST API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296" y="2909352"/>
            <a:ext cx="1263559" cy="658856"/>
          </a:xfrm>
          <a:prstGeom prst="rect">
            <a:avLst/>
          </a:prstGeom>
        </p:spPr>
      </p:pic>
      <p:sp>
        <p:nvSpPr>
          <p:cNvPr id="42" name="Can 41"/>
          <p:cNvSpPr/>
          <p:nvPr/>
        </p:nvSpPr>
        <p:spPr>
          <a:xfrm>
            <a:off x="9770808" y="4087489"/>
            <a:ext cx="1581484" cy="11811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n 42"/>
          <p:cNvSpPr/>
          <p:nvPr/>
        </p:nvSpPr>
        <p:spPr>
          <a:xfrm>
            <a:off x="9722333" y="887476"/>
            <a:ext cx="1581484" cy="11811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1112" y="1264830"/>
            <a:ext cx="1133743" cy="57197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1869" y="4482482"/>
            <a:ext cx="412227" cy="660556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flipV="1">
            <a:off x="6805930" y="2653784"/>
            <a:ext cx="824914" cy="9401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992342" y="3311091"/>
            <a:ext cx="638502" cy="4189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7057578" y="3898669"/>
            <a:ext cx="573266" cy="101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4" idx="3"/>
          </p:cNvCxnSpPr>
          <p:nvPr/>
        </p:nvCxnSpPr>
        <p:spPr>
          <a:xfrm flipV="1">
            <a:off x="9141772" y="2068576"/>
            <a:ext cx="617760" cy="585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5" idx="3"/>
          </p:cNvCxnSpPr>
          <p:nvPr/>
        </p:nvCxnSpPr>
        <p:spPr>
          <a:xfrm flipV="1">
            <a:off x="9141772" y="3276176"/>
            <a:ext cx="524359" cy="12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6" idx="3"/>
          </p:cNvCxnSpPr>
          <p:nvPr/>
        </p:nvCxnSpPr>
        <p:spPr>
          <a:xfrm>
            <a:off x="9141772" y="3910910"/>
            <a:ext cx="440068" cy="3169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" idx="3"/>
          </p:cNvCxnSpPr>
          <p:nvPr/>
        </p:nvCxnSpPr>
        <p:spPr>
          <a:xfrm>
            <a:off x="691632" y="2901001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190232" y="2914135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714232" y="2914135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704332" y="4380836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2215632" y="4380836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726932" y="4380836"/>
            <a:ext cx="0" cy="52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5065472" y="5643239"/>
            <a:ext cx="616641" cy="964277"/>
            <a:chOff x="4734909" y="5359400"/>
            <a:chExt cx="720371" cy="1092200"/>
          </a:xfrm>
        </p:grpSpPr>
        <p:sp>
          <p:nvSpPr>
            <p:cNvPr id="83" name="Oval 82"/>
            <p:cNvSpPr/>
            <p:nvPr/>
          </p:nvSpPr>
          <p:spPr>
            <a:xfrm>
              <a:off x="4734909" y="5359400"/>
              <a:ext cx="720371" cy="1092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5339" y="5562747"/>
              <a:ext cx="412227" cy="660556"/>
            </a:xfrm>
            <a:prstGeom prst="rect">
              <a:avLst/>
            </a:prstGeom>
          </p:spPr>
        </p:pic>
      </p:grpSp>
      <p:cxnSp>
        <p:nvCxnSpPr>
          <p:cNvPr id="80" name="Straight Arrow Connector 79"/>
          <p:cNvCxnSpPr>
            <a:stCxn id="26" idx="3"/>
          </p:cNvCxnSpPr>
          <p:nvPr/>
        </p:nvCxnSpPr>
        <p:spPr>
          <a:xfrm flipV="1">
            <a:off x="4146032" y="4987110"/>
            <a:ext cx="1015165" cy="1243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5848019" y="5643239"/>
            <a:ext cx="616641" cy="964277"/>
            <a:chOff x="4734909" y="5359400"/>
            <a:chExt cx="720371" cy="1092200"/>
          </a:xfrm>
        </p:grpSpPr>
        <p:sp>
          <p:nvSpPr>
            <p:cNvPr id="87" name="Oval 86"/>
            <p:cNvSpPr/>
            <p:nvPr/>
          </p:nvSpPr>
          <p:spPr>
            <a:xfrm>
              <a:off x="4734909" y="5359400"/>
              <a:ext cx="720371" cy="1092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5339" y="5562747"/>
              <a:ext cx="412227" cy="660556"/>
            </a:xfrm>
            <a:prstGeom prst="rect">
              <a:avLst/>
            </a:prstGeom>
          </p:spPr>
        </p:pic>
      </p:grpSp>
      <p:grpSp>
        <p:nvGrpSpPr>
          <p:cNvPr id="89" name="Group 88"/>
          <p:cNvGrpSpPr/>
          <p:nvPr/>
        </p:nvGrpSpPr>
        <p:grpSpPr>
          <a:xfrm>
            <a:off x="6640842" y="5656435"/>
            <a:ext cx="616641" cy="964277"/>
            <a:chOff x="4734909" y="5359400"/>
            <a:chExt cx="720371" cy="1092200"/>
          </a:xfrm>
        </p:grpSpPr>
        <p:sp>
          <p:nvSpPr>
            <p:cNvPr id="90" name="Oval 89"/>
            <p:cNvSpPr/>
            <p:nvPr/>
          </p:nvSpPr>
          <p:spPr>
            <a:xfrm>
              <a:off x="4734909" y="5359400"/>
              <a:ext cx="720371" cy="1092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5339" y="5562747"/>
              <a:ext cx="412227" cy="660556"/>
            </a:xfrm>
            <a:prstGeom prst="rect">
              <a:avLst/>
            </a:prstGeom>
          </p:spPr>
        </p:pic>
      </p:grpSp>
      <p:cxnSp>
        <p:nvCxnSpPr>
          <p:cNvPr id="95" name="Straight Arrow Connector 94"/>
          <p:cNvCxnSpPr>
            <a:stCxn id="83" idx="0"/>
          </p:cNvCxnSpPr>
          <p:nvPr/>
        </p:nvCxnSpPr>
        <p:spPr>
          <a:xfrm flipV="1">
            <a:off x="5373793" y="5309869"/>
            <a:ext cx="118112" cy="333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7" idx="0"/>
          </p:cNvCxnSpPr>
          <p:nvPr/>
        </p:nvCxnSpPr>
        <p:spPr>
          <a:xfrm flipH="1" flipV="1">
            <a:off x="6119687" y="5365429"/>
            <a:ext cx="36653" cy="2778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0" idx="0"/>
          </p:cNvCxnSpPr>
          <p:nvPr/>
        </p:nvCxnSpPr>
        <p:spPr>
          <a:xfrm flipH="1" flipV="1">
            <a:off x="6736328" y="5309869"/>
            <a:ext cx="212835" cy="346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6131" y="203395"/>
            <a:ext cx="1889206" cy="477180"/>
          </a:xfrm>
          <a:prstGeom prst="rect">
            <a:avLst/>
          </a:prstGeom>
        </p:spPr>
      </p:pic>
      <p:cxnSp>
        <p:nvCxnSpPr>
          <p:cNvPr id="119" name="Elbow Connector 118"/>
          <p:cNvCxnSpPr>
            <a:stCxn id="117" idx="3"/>
            <a:endCxn id="43" idx="4"/>
          </p:cNvCxnSpPr>
          <p:nvPr/>
        </p:nvCxnSpPr>
        <p:spPr>
          <a:xfrm flipH="1">
            <a:off x="11303817" y="441985"/>
            <a:ext cx="251520" cy="1036041"/>
          </a:xfrm>
          <a:prstGeom prst="bentConnector3">
            <a:avLst>
              <a:gd name="adj1" fmla="val -908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17" idx="3"/>
            <a:endCxn id="41" idx="4"/>
          </p:cNvCxnSpPr>
          <p:nvPr/>
        </p:nvCxnSpPr>
        <p:spPr>
          <a:xfrm flipH="1">
            <a:off x="11352292" y="441985"/>
            <a:ext cx="203045" cy="2644115"/>
          </a:xfrm>
          <a:prstGeom prst="bentConnector3">
            <a:avLst>
              <a:gd name="adj1" fmla="val -11258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stCxn id="117" idx="3"/>
            <a:endCxn id="42" idx="4"/>
          </p:cNvCxnSpPr>
          <p:nvPr/>
        </p:nvCxnSpPr>
        <p:spPr>
          <a:xfrm flipH="1">
            <a:off x="11352292" y="441985"/>
            <a:ext cx="203045" cy="4236054"/>
          </a:xfrm>
          <a:prstGeom prst="bentConnector3">
            <a:avLst>
              <a:gd name="adj1" fmla="val -11258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393182" y="499425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URI sync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071" y="229939"/>
            <a:ext cx="626942" cy="593794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442" y="2354407"/>
            <a:ext cx="798174" cy="416191"/>
          </a:xfrm>
          <a:prstGeom prst="rect">
            <a:avLst/>
          </a:prstGeom>
        </p:spPr>
      </p:pic>
      <p:cxnSp>
        <p:nvCxnSpPr>
          <p:cNvPr id="170" name="Straight Arrow Connector 169"/>
          <p:cNvCxnSpPr/>
          <p:nvPr/>
        </p:nvCxnSpPr>
        <p:spPr>
          <a:xfrm flipV="1">
            <a:off x="691632" y="1167670"/>
            <a:ext cx="0" cy="521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1879082" y="499425"/>
            <a:ext cx="622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URI sync</a:t>
            </a:r>
          </a:p>
        </p:txBody>
      </p:sp>
      <p:cxnSp>
        <p:nvCxnSpPr>
          <p:cNvPr id="174" name="Straight Arrow Connector 173"/>
          <p:cNvCxnSpPr/>
          <p:nvPr/>
        </p:nvCxnSpPr>
        <p:spPr>
          <a:xfrm flipV="1">
            <a:off x="2177532" y="1167670"/>
            <a:ext cx="0" cy="521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Elbow Connector 175"/>
          <p:cNvCxnSpPr>
            <a:stCxn id="141" idx="0"/>
            <a:endCxn id="6" idx="1"/>
          </p:cNvCxnSpPr>
          <p:nvPr/>
        </p:nvCxnSpPr>
        <p:spPr>
          <a:xfrm rot="16200000" flipH="1">
            <a:off x="1603870" y="-400113"/>
            <a:ext cx="1185424" cy="2984500"/>
          </a:xfrm>
          <a:prstGeom prst="bentConnector3">
            <a:avLst>
              <a:gd name="adj1" fmla="val -1928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Elbow Connector 180"/>
          <p:cNvCxnSpPr>
            <a:stCxn id="173" idx="0"/>
            <a:endCxn id="6" idx="1"/>
          </p:cNvCxnSpPr>
          <p:nvPr/>
        </p:nvCxnSpPr>
        <p:spPr>
          <a:xfrm rot="16200000" flipH="1">
            <a:off x="2346820" y="342837"/>
            <a:ext cx="1185424" cy="1498600"/>
          </a:xfrm>
          <a:prstGeom prst="bentConnector3">
            <a:avLst>
              <a:gd name="adj1" fmla="val -1928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Elbow Connector 186"/>
          <p:cNvCxnSpPr>
            <a:stCxn id="83" idx="2"/>
            <a:endCxn id="6" idx="4"/>
          </p:cNvCxnSpPr>
          <p:nvPr/>
        </p:nvCxnSpPr>
        <p:spPr>
          <a:xfrm rot="10800000">
            <a:off x="4146032" y="2292926"/>
            <a:ext cx="919440" cy="383245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cxnSpLocks/>
          </p:cNvCxnSpPr>
          <p:nvPr/>
        </p:nvCxnSpPr>
        <p:spPr>
          <a:xfrm>
            <a:off x="5848019" y="881381"/>
            <a:ext cx="128769" cy="383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7385108" y="4462727"/>
            <a:ext cx="2032522" cy="65030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Triplestore</a:t>
            </a:r>
            <a:r>
              <a:rPr lang="en-US" sz="1200" dirty="0"/>
              <a:t> Post-processing,</a:t>
            </a:r>
          </a:p>
          <a:p>
            <a:pPr algn="ctr"/>
            <a:r>
              <a:rPr lang="en-US" sz="1200" dirty="0" err="1"/>
              <a:t>e.g</a:t>
            </a:r>
            <a:r>
              <a:rPr lang="en-US" sz="1200" dirty="0"/>
              <a:t> </a:t>
            </a:r>
            <a:r>
              <a:rPr lang="en-US" sz="1200" dirty="0" err="1"/>
              <a:t>Materialisation</a:t>
            </a:r>
            <a:r>
              <a:rPr lang="en-US" sz="1200" dirty="0"/>
              <a:t>, Most specific classification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>
            <a:off x="6992342" y="4732517"/>
            <a:ext cx="3060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 flipH="1">
            <a:off x="6992342" y="4905100"/>
            <a:ext cx="3518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69C3418-D394-A244-99CB-557D27B688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1659" y="1457223"/>
            <a:ext cx="801138" cy="801138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4C95941-7D87-794A-A8E6-CE80099D43AD}"/>
              </a:ext>
            </a:extLst>
          </p:cNvPr>
          <p:cNvCxnSpPr>
            <a:cxnSpLocks/>
          </p:cNvCxnSpPr>
          <p:nvPr/>
        </p:nvCxnSpPr>
        <p:spPr>
          <a:xfrm flipH="1">
            <a:off x="4243640" y="1911563"/>
            <a:ext cx="2671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D963C8A-749F-B243-B986-7CA3798889ED}"/>
              </a:ext>
            </a:extLst>
          </p:cNvPr>
          <p:cNvSpPr/>
          <p:nvPr/>
        </p:nvSpPr>
        <p:spPr>
          <a:xfrm>
            <a:off x="4570571" y="1638380"/>
            <a:ext cx="803221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Ingest, Validation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B59F346-447A-B84F-85AB-2034A8D7D881}"/>
              </a:ext>
            </a:extLst>
          </p:cNvPr>
          <p:cNvCxnSpPr>
            <a:cxnSpLocks/>
          </p:cNvCxnSpPr>
          <p:nvPr/>
        </p:nvCxnSpPr>
        <p:spPr>
          <a:xfrm flipH="1">
            <a:off x="5407431" y="1911563"/>
            <a:ext cx="2131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72DCC26-E347-E24F-AABA-B87E81046326}"/>
              </a:ext>
            </a:extLst>
          </p:cNvPr>
          <p:cNvCxnSpPr>
            <a:cxnSpLocks/>
          </p:cNvCxnSpPr>
          <p:nvPr/>
        </p:nvCxnSpPr>
        <p:spPr>
          <a:xfrm flipH="1">
            <a:off x="4009570" y="636144"/>
            <a:ext cx="1449714" cy="9835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094D810-7471-C14D-B35A-86515B52F98E}"/>
              </a:ext>
            </a:extLst>
          </p:cNvPr>
          <p:cNvSpPr txBox="1"/>
          <p:nvPr/>
        </p:nvSpPr>
        <p:spPr>
          <a:xfrm>
            <a:off x="6153222" y="316523"/>
            <a:ext cx="130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VFB Curator</a:t>
            </a:r>
          </a:p>
        </p:txBody>
      </p:sp>
    </p:spTree>
    <p:extLst>
      <p:ext uri="{BB962C8B-B14F-4D97-AF65-F5344CB8AC3E}">
        <p14:creationId xmlns:p14="http://schemas.microsoft.com/office/powerpoint/2010/main" val="2578053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06600" y="1685925"/>
            <a:ext cx="3429000" cy="2885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632700" y="222250"/>
            <a:ext cx="2235200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32700" y="2476500"/>
            <a:ext cx="2235200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32700" y="4730750"/>
            <a:ext cx="2235200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114300"/>
            <a:ext cx="14478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628" y="222250"/>
            <a:ext cx="1133743" cy="5719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02599" y="2343628"/>
            <a:ext cx="14478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719" y="2433300"/>
            <a:ext cx="1263559" cy="65885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102599" y="4571522"/>
            <a:ext cx="14478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384" y="4660344"/>
            <a:ext cx="412227" cy="66055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997200" y="1505428"/>
            <a:ext cx="14478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Pipeline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27601" y="2915128"/>
            <a:ext cx="761999" cy="15235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REST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102597" y="1085372"/>
            <a:ext cx="1676402" cy="9461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Get OWL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Build Index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102596" y="3314700"/>
            <a:ext cx="1676403" cy="1016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Set up neo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Import procedure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Run procedure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102597" y="5542594"/>
            <a:ext cx="1676402" cy="10233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200" dirty="0"/>
              <a:t>Set up </a:t>
            </a:r>
            <a:r>
              <a:rPr lang="en-US" sz="1200" dirty="0" err="1"/>
              <a:t>owlery</a:t>
            </a:r>
            <a:r>
              <a:rPr lang="en-US" sz="1200" dirty="0"/>
              <a:t> server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Import OWL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Precompute inferences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36800" y="2559528"/>
            <a:ext cx="2260601" cy="16759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Dipper run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up </a:t>
            </a:r>
            <a:r>
              <a:rPr lang="en-US" dirty="0" err="1"/>
              <a:t>Triplestore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Ingest subgraphs by </a:t>
            </a:r>
            <a:r>
              <a:rPr lang="en-US" dirty="0" err="1"/>
              <a:t>datasource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up web services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606800" y="3879850"/>
            <a:ext cx="1244601" cy="3433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16" idx="1"/>
          </p:cNvCxnSpPr>
          <p:nvPr/>
        </p:nvCxnSpPr>
        <p:spPr>
          <a:xfrm flipH="1">
            <a:off x="5880101" y="1558447"/>
            <a:ext cx="2222496" cy="16225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Diamond 26"/>
          <p:cNvSpPr/>
          <p:nvPr/>
        </p:nvSpPr>
        <p:spPr>
          <a:xfrm>
            <a:off x="5530850" y="3157299"/>
            <a:ext cx="317500" cy="30027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/>
          <p:cNvSpPr/>
          <p:nvPr/>
        </p:nvSpPr>
        <p:spPr>
          <a:xfrm>
            <a:off x="5530850" y="3526751"/>
            <a:ext cx="317500" cy="30027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iamond 28"/>
          <p:cNvSpPr/>
          <p:nvPr/>
        </p:nvSpPr>
        <p:spPr>
          <a:xfrm>
            <a:off x="5518150" y="3901362"/>
            <a:ext cx="317500" cy="30027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5940471" y="3654053"/>
            <a:ext cx="2193877" cy="5475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1"/>
          </p:cNvCxnSpPr>
          <p:nvPr/>
        </p:nvCxnSpPr>
        <p:spPr>
          <a:xfrm flipH="1" flipV="1">
            <a:off x="5953171" y="4201639"/>
            <a:ext cx="2149426" cy="18526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987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DATARAW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Collect all relevant sources in DATARAW</a:t>
            </a:r>
          </a:p>
          <a:p>
            <a:pPr lvl="1"/>
            <a:r>
              <a:rPr lang="en-US" dirty="0"/>
              <a:t>Run dipper</a:t>
            </a:r>
          </a:p>
          <a:p>
            <a:pPr lvl="2"/>
            <a:r>
              <a:rPr lang="en-US" dirty="0"/>
              <a:t>Copy files to DATARAW</a:t>
            </a:r>
          </a:p>
          <a:p>
            <a:pPr lvl="1"/>
            <a:r>
              <a:rPr lang="en-US" dirty="0"/>
              <a:t>Copy </a:t>
            </a:r>
            <a:r>
              <a:rPr lang="en-US" dirty="0" err="1"/>
              <a:t>VFB.owl</a:t>
            </a:r>
            <a:r>
              <a:rPr lang="en-US" dirty="0"/>
              <a:t> and others to DATARAW</a:t>
            </a:r>
          </a:p>
          <a:p>
            <a:r>
              <a:rPr lang="en-US" dirty="0"/>
              <a:t>Preprocess data in DATARAW</a:t>
            </a:r>
          </a:p>
          <a:p>
            <a:pPr lvl="1"/>
            <a:r>
              <a:rPr lang="en-US" dirty="0"/>
              <a:t>Convert all files to RDF/XML and </a:t>
            </a:r>
            <a:r>
              <a:rPr lang="en-US" dirty="0" err="1"/>
              <a:t>gzip</a:t>
            </a:r>
            <a:endParaRPr lang="en-US" dirty="0"/>
          </a:p>
          <a:p>
            <a:pPr lvl="1"/>
            <a:r>
              <a:rPr lang="en-US"/>
              <a:t>Verify form</a:t>
            </a:r>
            <a:endParaRPr lang="en-US" dirty="0"/>
          </a:p>
          <a:p>
            <a:pPr lvl="1"/>
            <a:r>
              <a:rPr lang="en-US" dirty="0"/>
              <a:t>COPY to DATA</a:t>
            </a:r>
          </a:p>
          <a:p>
            <a:r>
              <a:rPr lang="en-US" dirty="0"/>
              <a:t>Set up Triple store</a:t>
            </a:r>
          </a:p>
          <a:p>
            <a:pPr lvl="1"/>
            <a:r>
              <a:rPr lang="en-US" dirty="0"/>
              <a:t>Create fresh local triple store</a:t>
            </a:r>
          </a:p>
          <a:p>
            <a:pPr lvl="1"/>
            <a:r>
              <a:rPr lang="en-US" dirty="0"/>
              <a:t>Load all files in DATA and feed into </a:t>
            </a:r>
            <a:r>
              <a:rPr lang="en-US" dirty="0" err="1"/>
              <a:t>triplestore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44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ounded Rectangle 160"/>
          <p:cNvSpPr/>
          <p:nvPr/>
        </p:nvSpPr>
        <p:spPr>
          <a:xfrm>
            <a:off x="9956799" y="419100"/>
            <a:ext cx="1943101" cy="2725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300371" y="3009900"/>
            <a:ext cx="20320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AnatomicalEntity</a:t>
            </a:r>
            <a:endParaRPr lang="en-US" dirty="0"/>
          </a:p>
        </p:txBody>
      </p:sp>
      <p:sp>
        <p:nvSpPr>
          <p:cNvPr id="6" name="Diamond 5"/>
          <p:cNvSpPr/>
          <p:nvPr/>
        </p:nvSpPr>
        <p:spPr>
          <a:xfrm>
            <a:off x="6501638" y="1837304"/>
            <a:ext cx="20320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Cluster</a:t>
            </a:r>
          </a:p>
        </p:txBody>
      </p:sp>
      <p:sp>
        <p:nvSpPr>
          <p:cNvPr id="7" name="Diamond 6"/>
          <p:cNvSpPr/>
          <p:nvPr/>
        </p:nvSpPr>
        <p:spPr>
          <a:xfrm>
            <a:off x="10185400" y="535709"/>
            <a:ext cx="1511300" cy="58189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Individual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2207644" y="1800643"/>
            <a:ext cx="2182377" cy="3710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BiologicalEntity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0"/>
          </p:cNvCxnSpPr>
          <p:nvPr/>
        </p:nvCxnSpPr>
        <p:spPr>
          <a:xfrm flipH="1" flipV="1">
            <a:off x="2705697" y="2273295"/>
            <a:ext cx="610674" cy="736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</p:cNvCxnSpPr>
          <p:nvPr/>
        </p:nvCxnSpPr>
        <p:spPr>
          <a:xfrm flipV="1">
            <a:off x="4332371" y="2666990"/>
            <a:ext cx="2652408" cy="800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22874" y="2663570"/>
            <a:ext cx="92365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/>
              <a:t>member_of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0232132" y="1221601"/>
            <a:ext cx="146456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/>
              <a:t>Object Property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10232131" y="2032000"/>
            <a:ext cx="1464569" cy="317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20" name="Diamond 19"/>
          <p:cNvSpPr/>
          <p:nvPr/>
        </p:nvSpPr>
        <p:spPr>
          <a:xfrm>
            <a:off x="2300371" y="5257800"/>
            <a:ext cx="20320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DataSet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5" idx="2"/>
          </p:cNvCxnSpPr>
          <p:nvPr/>
        </p:nvCxnSpPr>
        <p:spPr>
          <a:xfrm>
            <a:off x="3316371" y="3924300"/>
            <a:ext cx="0" cy="1231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/>
          <p:cNvSpPr/>
          <p:nvPr/>
        </p:nvSpPr>
        <p:spPr>
          <a:xfrm>
            <a:off x="241263" y="3906447"/>
            <a:ext cx="20320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Site</a:t>
            </a:r>
          </a:p>
        </p:txBody>
      </p:sp>
      <p:sp>
        <p:nvSpPr>
          <p:cNvPr id="38" name="Diamond 37"/>
          <p:cNvSpPr/>
          <p:nvPr/>
        </p:nvSpPr>
        <p:spPr>
          <a:xfrm>
            <a:off x="6123236" y="4419595"/>
            <a:ext cx="20320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cxnSp>
        <p:nvCxnSpPr>
          <p:cNvPr id="39" name="Straight Arrow Connector 38"/>
          <p:cNvCxnSpPr>
            <a:stCxn id="38" idx="1"/>
          </p:cNvCxnSpPr>
          <p:nvPr/>
        </p:nvCxnSpPr>
        <p:spPr>
          <a:xfrm flipH="1" flipV="1">
            <a:off x="3895883" y="3719899"/>
            <a:ext cx="2227353" cy="115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iamond 40"/>
          <p:cNvSpPr/>
          <p:nvPr/>
        </p:nvSpPr>
        <p:spPr>
          <a:xfrm>
            <a:off x="9867900" y="4318000"/>
            <a:ext cx="20320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cxnSp>
        <p:nvCxnSpPr>
          <p:cNvPr id="42" name="Straight Arrow Connector 41"/>
          <p:cNvCxnSpPr>
            <a:stCxn id="38" idx="3"/>
          </p:cNvCxnSpPr>
          <p:nvPr/>
        </p:nvCxnSpPr>
        <p:spPr>
          <a:xfrm flipV="1">
            <a:off x="8155236" y="4874220"/>
            <a:ext cx="1712664" cy="2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8278248" y="6111273"/>
            <a:ext cx="2031890" cy="355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ImagingMethod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H="1" flipV="1">
            <a:off x="7765966" y="5194300"/>
            <a:ext cx="1528227" cy="916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400761" y="4558095"/>
            <a:ext cx="1205395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/>
              <a:t>in_register_with</a:t>
            </a:r>
            <a:endParaRPr lang="en-US" sz="1200" dirty="0"/>
          </a:p>
        </p:txBody>
      </p:sp>
      <p:cxnSp>
        <p:nvCxnSpPr>
          <p:cNvPr id="65" name="Straight Arrow Connector 64"/>
          <p:cNvCxnSpPr>
            <a:stCxn id="5" idx="1"/>
          </p:cNvCxnSpPr>
          <p:nvPr/>
        </p:nvCxnSpPr>
        <p:spPr>
          <a:xfrm flipH="1">
            <a:off x="1654287" y="3467100"/>
            <a:ext cx="646084" cy="55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0232132" y="1620450"/>
            <a:ext cx="1464568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/>
              <a:t>Annotation Property</a:t>
            </a:r>
            <a:endParaRPr lang="en-US" sz="1200" dirty="0"/>
          </a:p>
        </p:txBody>
      </p:sp>
      <p:sp>
        <p:nvSpPr>
          <p:cNvPr id="69" name="Diamond 68"/>
          <p:cNvSpPr/>
          <p:nvPr/>
        </p:nvSpPr>
        <p:spPr>
          <a:xfrm>
            <a:off x="502975" y="229136"/>
            <a:ext cx="20320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FB:pub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1518975" y="3629448"/>
            <a:ext cx="827471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/>
              <a:t>hasDbXref</a:t>
            </a:r>
            <a:endParaRPr lang="en-US" sz="1200" dirty="0"/>
          </a:p>
        </p:txBody>
      </p:sp>
      <p:sp>
        <p:nvSpPr>
          <p:cNvPr id="82" name="TextBox 81"/>
          <p:cNvSpPr txBox="1"/>
          <p:nvPr/>
        </p:nvSpPr>
        <p:spPr>
          <a:xfrm>
            <a:off x="4416308" y="4038599"/>
            <a:ext cx="63511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depicts</a:t>
            </a:r>
          </a:p>
        </p:txBody>
      </p:sp>
      <p:cxnSp>
        <p:nvCxnSpPr>
          <p:cNvPr id="90" name="Elbow Connector 89"/>
          <p:cNvCxnSpPr>
            <a:stCxn id="20" idx="1"/>
            <a:endCxn id="69" idx="1"/>
          </p:cNvCxnSpPr>
          <p:nvPr/>
        </p:nvCxnSpPr>
        <p:spPr>
          <a:xfrm rot="10800000">
            <a:off x="502975" y="686336"/>
            <a:ext cx="1797396" cy="5028664"/>
          </a:xfrm>
          <a:prstGeom prst="bentConnector3">
            <a:avLst>
              <a:gd name="adj1" fmla="val 11978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83697" y="5585427"/>
            <a:ext cx="1089465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/>
              <a:t>has_reference</a:t>
            </a:r>
            <a:endParaRPr lang="en-US" sz="1200" dirty="0"/>
          </a:p>
        </p:txBody>
      </p:sp>
      <p:sp>
        <p:nvSpPr>
          <p:cNvPr id="94" name="Rectangle 93"/>
          <p:cNvSpPr/>
          <p:nvPr/>
        </p:nvSpPr>
        <p:spPr>
          <a:xfrm>
            <a:off x="7248690" y="3461947"/>
            <a:ext cx="2031890" cy="355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Channel</a:t>
            </a:r>
          </a:p>
        </p:txBody>
      </p:sp>
      <p:cxnSp>
        <p:nvCxnSpPr>
          <p:cNvPr id="95" name="Straight Arrow Connector 94"/>
          <p:cNvCxnSpPr>
            <a:stCxn id="38" idx="0"/>
          </p:cNvCxnSpPr>
          <p:nvPr/>
        </p:nvCxnSpPr>
        <p:spPr>
          <a:xfrm flipV="1">
            <a:off x="7139236" y="3893745"/>
            <a:ext cx="1105679" cy="525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0232132" y="2534850"/>
            <a:ext cx="1464568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OWL relation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577937" y="2594693"/>
            <a:ext cx="794887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/>
              <a:t>rdf:type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114195" y="4028296"/>
            <a:ext cx="729890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/>
              <a:t>rdf:type</a:t>
            </a:r>
            <a:endParaRPr lang="en-US" sz="1200" dirty="0"/>
          </a:p>
        </p:txBody>
      </p:sp>
      <p:sp>
        <p:nvSpPr>
          <p:cNvPr id="106" name="TextBox 105"/>
          <p:cNvSpPr txBox="1"/>
          <p:nvPr/>
        </p:nvSpPr>
        <p:spPr>
          <a:xfrm>
            <a:off x="7585845" y="5539773"/>
            <a:ext cx="174828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/>
              <a:t>Is_specified_output_of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2838560" y="4371197"/>
            <a:ext cx="89261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/>
              <a:t>has_source</a:t>
            </a:r>
            <a:endParaRPr lang="en-US" sz="1200" dirty="0"/>
          </a:p>
        </p:txBody>
      </p:sp>
      <p:cxnSp>
        <p:nvCxnSpPr>
          <p:cNvPr id="114" name="Curved Connector 113"/>
          <p:cNvCxnSpPr>
            <a:stCxn id="41" idx="0"/>
            <a:endCxn id="41" idx="3"/>
          </p:cNvCxnSpPr>
          <p:nvPr/>
        </p:nvCxnSpPr>
        <p:spPr>
          <a:xfrm rot="16200000" flipH="1">
            <a:off x="11163300" y="4038600"/>
            <a:ext cx="457200" cy="1016000"/>
          </a:xfrm>
          <a:prstGeom prst="curvedConnector4">
            <a:avLst>
              <a:gd name="adj1" fmla="val -75000"/>
              <a:gd name="adj2" fmla="val 11125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0883900" y="3818746"/>
            <a:ext cx="1205395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/>
              <a:t>in_register_with</a:t>
            </a:r>
            <a:endParaRPr lang="en-US" sz="1200" dirty="0"/>
          </a:p>
        </p:txBody>
      </p:sp>
      <p:sp>
        <p:nvSpPr>
          <p:cNvPr id="119" name="Rectangle 118"/>
          <p:cNvSpPr/>
          <p:nvPr/>
        </p:nvSpPr>
        <p:spPr>
          <a:xfrm>
            <a:off x="381836" y="1797407"/>
            <a:ext cx="1409700" cy="3933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Template</a:t>
            </a:r>
          </a:p>
        </p:txBody>
      </p:sp>
      <p:cxnSp>
        <p:nvCxnSpPr>
          <p:cNvPr id="120" name="Straight Arrow Connector 119"/>
          <p:cNvCxnSpPr>
            <a:stCxn id="5" idx="1"/>
            <a:endCxn id="119" idx="2"/>
          </p:cNvCxnSpPr>
          <p:nvPr/>
        </p:nvCxnSpPr>
        <p:spPr>
          <a:xfrm flipH="1" flipV="1">
            <a:off x="1086686" y="2190750"/>
            <a:ext cx="1213685" cy="127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809122" y="2647950"/>
            <a:ext cx="1169760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/>
              <a:t>has_neo_type</a:t>
            </a:r>
            <a:endParaRPr lang="en-US" sz="1200" dirty="0"/>
          </a:p>
        </p:txBody>
      </p:sp>
      <p:sp>
        <p:nvSpPr>
          <p:cNvPr id="129" name="Diamond 128"/>
          <p:cNvSpPr/>
          <p:nvPr/>
        </p:nvSpPr>
        <p:spPr>
          <a:xfrm>
            <a:off x="5471384" y="5829290"/>
            <a:ext cx="1989110" cy="92853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License</a:t>
            </a:r>
          </a:p>
        </p:txBody>
      </p:sp>
      <p:cxnSp>
        <p:nvCxnSpPr>
          <p:cNvPr id="133" name="Straight Arrow Connector 132"/>
          <p:cNvCxnSpPr>
            <a:stCxn id="20" idx="3"/>
          </p:cNvCxnSpPr>
          <p:nvPr/>
        </p:nvCxnSpPr>
        <p:spPr>
          <a:xfrm>
            <a:off x="4332371" y="5715000"/>
            <a:ext cx="1425879" cy="329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47733" y="5741119"/>
            <a:ext cx="923651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/>
              <a:t>has_license</a:t>
            </a:r>
            <a:endParaRPr lang="en-US" sz="1200" dirty="0"/>
          </a:p>
        </p:txBody>
      </p:sp>
      <p:cxnSp>
        <p:nvCxnSpPr>
          <p:cNvPr id="140" name="Straight Arrow Connector 139"/>
          <p:cNvCxnSpPr>
            <a:stCxn id="5" idx="0"/>
          </p:cNvCxnSpPr>
          <p:nvPr/>
        </p:nvCxnSpPr>
        <p:spPr>
          <a:xfrm flipV="1">
            <a:off x="3316371" y="2226269"/>
            <a:ext cx="752089" cy="78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3466201" y="2594693"/>
            <a:ext cx="54468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any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684020" y="1793672"/>
            <a:ext cx="1409700" cy="3933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cxnSp>
        <p:nvCxnSpPr>
          <p:cNvPr id="150" name="Straight Arrow Connector 149"/>
          <p:cNvCxnSpPr>
            <a:stCxn id="5" idx="3"/>
            <a:endCxn id="148" idx="2"/>
          </p:cNvCxnSpPr>
          <p:nvPr/>
        </p:nvCxnSpPr>
        <p:spPr>
          <a:xfrm flipV="1">
            <a:off x="4332371" y="2187015"/>
            <a:ext cx="1056499" cy="1280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4550781" y="2585593"/>
            <a:ext cx="708800" cy="2819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/>
              <a:t>rdf:type</a:t>
            </a:r>
            <a:endParaRPr lang="en-US" sz="1200" dirty="0"/>
          </a:p>
        </p:txBody>
      </p:sp>
      <p:sp>
        <p:nvSpPr>
          <p:cNvPr id="162" name="Title 1"/>
          <p:cNvSpPr>
            <a:spLocks noGrp="1"/>
          </p:cNvSpPr>
          <p:nvPr>
            <p:ph type="title"/>
          </p:nvPr>
        </p:nvSpPr>
        <p:spPr>
          <a:xfrm>
            <a:off x="3011034" y="135704"/>
            <a:ext cx="6621656" cy="1325563"/>
          </a:xfrm>
        </p:spPr>
        <p:txBody>
          <a:bodyPr/>
          <a:lstStyle/>
          <a:p>
            <a:r>
              <a:rPr lang="en-US" dirty="0"/>
              <a:t>KB Schema</a:t>
            </a:r>
          </a:p>
        </p:txBody>
      </p:sp>
      <p:cxnSp>
        <p:nvCxnSpPr>
          <p:cNvPr id="163" name="Straight Arrow Connector 162"/>
          <p:cNvCxnSpPr>
            <a:stCxn id="6" idx="2"/>
          </p:cNvCxnSpPr>
          <p:nvPr/>
        </p:nvCxnSpPr>
        <p:spPr>
          <a:xfrm flipH="1">
            <a:off x="4347581" y="2751704"/>
            <a:ext cx="3170057" cy="93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5329536" y="3234456"/>
            <a:ext cx="102624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/>
              <a:t>has_member</a:t>
            </a:r>
            <a:endParaRPr lang="en-US" sz="1200" dirty="0"/>
          </a:p>
        </p:txBody>
      </p:sp>
      <p:sp>
        <p:nvSpPr>
          <p:cNvPr id="170" name="Rectangle 169"/>
          <p:cNvSpPr/>
          <p:nvPr/>
        </p:nvSpPr>
        <p:spPr>
          <a:xfrm>
            <a:off x="7050287" y="790090"/>
            <a:ext cx="1409700" cy="3933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cxnSp>
        <p:nvCxnSpPr>
          <p:cNvPr id="171" name="Straight Arrow Connector 170"/>
          <p:cNvCxnSpPr>
            <a:stCxn id="6" idx="0"/>
            <a:endCxn id="170" idx="2"/>
          </p:cNvCxnSpPr>
          <p:nvPr/>
        </p:nvCxnSpPr>
        <p:spPr>
          <a:xfrm flipV="1">
            <a:off x="7517638" y="1183433"/>
            <a:ext cx="237499" cy="65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7281987" y="1393143"/>
            <a:ext cx="708800" cy="2819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/>
              <a:t>rdf:type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61527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Neo2OWL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261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Individual I</a:t>
            </a:r>
          </a:p>
          <a:p>
            <a:pPr lvl="1"/>
            <a:r>
              <a:rPr lang="en-US" b="1" dirty="0"/>
              <a:t>For all attributes a in I </a:t>
            </a:r>
          </a:p>
          <a:p>
            <a:pPr lvl="2"/>
            <a:r>
              <a:rPr lang="en-US" dirty="0"/>
              <a:t>If </a:t>
            </a:r>
            <a:r>
              <a:rPr lang="en-US" dirty="0" err="1"/>
              <a:t>annotationPropertyWithSafeLabelExists</a:t>
            </a:r>
            <a:r>
              <a:rPr lang="en-US" dirty="0"/>
              <a:t>(a)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err="1"/>
              <a:t>annotationAssertion</a:t>
            </a:r>
            <a:r>
              <a:rPr lang="en-US" dirty="0"/>
              <a:t>(</a:t>
            </a:r>
            <a:r>
              <a:rPr lang="en-US" dirty="0" err="1"/>
              <a:t>I.iri,iri</a:t>
            </a:r>
            <a:r>
              <a:rPr lang="en-US" dirty="0"/>
              <a:t>(a),</a:t>
            </a:r>
            <a:r>
              <a:rPr lang="en-US" dirty="0" err="1"/>
              <a:t>I.x</a:t>
            </a:r>
            <a:r>
              <a:rPr lang="en-US" dirty="0"/>
              <a:t>)}</a:t>
            </a:r>
          </a:p>
          <a:p>
            <a:pPr lvl="2"/>
            <a:r>
              <a:rPr lang="en-US" dirty="0"/>
              <a:t>Else ignore (i.e. assume it is taken care of by other means or is irrelevant?)</a:t>
            </a:r>
          </a:p>
          <a:p>
            <a:pPr lvl="1"/>
            <a:r>
              <a:rPr lang="en-US" b="1" dirty="0"/>
              <a:t>For all labels t in I</a:t>
            </a:r>
          </a:p>
          <a:p>
            <a:pPr lvl="2"/>
            <a:r>
              <a:rPr lang="en-US" dirty="0"/>
              <a:t>If (</a:t>
            </a:r>
            <a:r>
              <a:rPr lang="en-US" dirty="0" err="1"/>
              <a:t>classWithSafeLabelExists</a:t>
            </a:r>
            <a:r>
              <a:rPr lang="en-US" dirty="0"/>
              <a:t>(t) </a:t>
            </a:r>
            <a:r>
              <a:rPr lang="en-US" dirty="0">
                <a:sym typeface="Wingdings"/>
              </a:rPr>
              <a:t> </a:t>
            </a:r>
            <a:r>
              <a:rPr lang="en-US" dirty="0" err="1"/>
              <a:t>owlClassAssertion</a:t>
            </a:r>
            <a:r>
              <a:rPr lang="en-US" dirty="0"/>
              <a:t>(</a:t>
            </a:r>
            <a:r>
              <a:rPr lang="en-US" dirty="0" err="1"/>
              <a:t>I,iri</a:t>
            </a:r>
            <a:r>
              <a:rPr lang="en-US" dirty="0"/>
              <a:t>(t))</a:t>
            </a:r>
          </a:p>
          <a:p>
            <a:pPr lvl="2"/>
            <a:r>
              <a:rPr lang="en-US" dirty="0"/>
              <a:t>Else </a:t>
            </a:r>
            <a:r>
              <a:rPr lang="en-US" dirty="0" err="1"/>
              <a:t>annotationAssertion</a:t>
            </a:r>
            <a:r>
              <a:rPr lang="en-US" dirty="0"/>
              <a:t>(</a:t>
            </a:r>
            <a:r>
              <a:rPr lang="en-US" dirty="0" err="1"/>
              <a:t>I,vfb:neoconvenience,iri</a:t>
            </a:r>
            <a:r>
              <a:rPr lang="en-US" dirty="0"/>
              <a:t>(t))</a:t>
            </a:r>
          </a:p>
          <a:p>
            <a:r>
              <a:rPr lang="en-US" dirty="0"/>
              <a:t>Class C</a:t>
            </a:r>
          </a:p>
          <a:p>
            <a:pPr lvl="1"/>
            <a:r>
              <a:rPr lang="en-US" dirty="0" err="1"/>
              <a:t>annotationAssertion</a:t>
            </a:r>
            <a:r>
              <a:rPr lang="en-US" dirty="0"/>
              <a:t>(</a:t>
            </a:r>
            <a:r>
              <a:rPr lang="en-US" dirty="0" err="1"/>
              <a:t>C.iri,obo:deprecated,C.isObsolete</a:t>
            </a:r>
            <a:r>
              <a:rPr lang="en-US" dirty="0"/>
              <a:t>)</a:t>
            </a:r>
          </a:p>
          <a:p>
            <a:r>
              <a:rPr lang="en-US" dirty="0"/>
              <a:t>Annotation Property A</a:t>
            </a:r>
          </a:p>
          <a:p>
            <a:pPr lvl="1"/>
            <a:r>
              <a:rPr lang="en-US" dirty="0" err="1"/>
              <a:t>annotationAssertion</a:t>
            </a:r>
            <a:r>
              <a:rPr lang="en-US" dirty="0"/>
              <a:t>(</a:t>
            </a:r>
            <a:r>
              <a:rPr lang="en-US" dirty="0" err="1"/>
              <a:t>A.iri</a:t>
            </a:r>
            <a:r>
              <a:rPr lang="en-US" dirty="0"/>
              <a:t>, </a:t>
            </a:r>
            <a:r>
              <a:rPr lang="en-US" dirty="0" err="1"/>
              <a:t>vfb:safeLabel</a:t>
            </a:r>
            <a:r>
              <a:rPr lang="en-US" dirty="0"/>
              <a:t>, </a:t>
            </a:r>
            <a:r>
              <a:rPr lang="en-US" dirty="0" err="1"/>
              <a:t>A.safeLabel</a:t>
            </a:r>
            <a:r>
              <a:rPr lang="en-US" dirty="0"/>
              <a:t>)</a:t>
            </a:r>
          </a:p>
          <a:p>
            <a:r>
              <a:rPr lang="en-US" dirty="0"/>
              <a:t>Object Property P</a:t>
            </a:r>
          </a:p>
          <a:p>
            <a:pPr lvl="1"/>
            <a:r>
              <a:rPr lang="en-US" dirty="0" err="1"/>
              <a:t>annotationAssertion</a:t>
            </a:r>
            <a:r>
              <a:rPr lang="en-US" dirty="0"/>
              <a:t>(</a:t>
            </a:r>
            <a:r>
              <a:rPr lang="en-US" dirty="0" err="1"/>
              <a:t>P.iri</a:t>
            </a:r>
            <a:r>
              <a:rPr lang="en-US" dirty="0"/>
              <a:t>, </a:t>
            </a:r>
            <a:r>
              <a:rPr lang="en-US" dirty="0" err="1"/>
              <a:t>vfb:safeLabel</a:t>
            </a:r>
            <a:r>
              <a:rPr lang="en-US" dirty="0"/>
              <a:t>, </a:t>
            </a:r>
            <a:r>
              <a:rPr lang="en-US" dirty="0" err="1"/>
              <a:t>P.safeLabel</a:t>
            </a:r>
            <a:r>
              <a:rPr lang="en-US" dirty="0"/>
              <a:t>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64300" y="1825625"/>
            <a:ext cx="4686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Edge E: (x)-[R]-(y)</a:t>
            </a:r>
          </a:p>
          <a:p>
            <a:pPr lvl="1"/>
            <a:r>
              <a:rPr lang="en-US" dirty="0"/>
              <a:t>If R annotation property: </a:t>
            </a:r>
            <a:r>
              <a:rPr lang="en-US" dirty="0" err="1"/>
              <a:t>OWLAnnotation</a:t>
            </a:r>
            <a:r>
              <a:rPr lang="en-US" dirty="0"/>
              <a:t>(</a:t>
            </a:r>
            <a:r>
              <a:rPr lang="en-US" dirty="0" err="1"/>
              <a:t>x.iri,R,y.iri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x,y</a:t>
            </a:r>
            <a:r>
              <a:rPr lang="en-US" dirty="0"/>
              <a:t> individuals:</a:t>
            </a:r>
          </a:p>
          <a:p>
            <a:pPr lvl="2"/>
            <a:r>
              <a:rPr lang="en-US" dirty="0" err="1"/>
              <a:t>OWLObjectPropertyAssertion</a:t>
            </a:r>
            <a:r>
              <a:rPr lang="en-US" dirty="0"/>
              <a:t>(</a:t>
            </a:r>
            <a:r>
              <a:rPr lang="en-US" dirty="0" err="1"/>
              <a:t>x,R,y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If x individual, y class:</a:t>
            </a:r>
          </a:p>
          <a:p>
            <a:pPr lvl="2"/>
            <a:r>
              <a:rPr lang="en-US" dirty="0" err="1"/>
              <a:t>ClassAssertion</a:t>
            </a:r>
            <a:r>
              <a:rPr lang="en-US" dirty="0"/>
              <a:t>(</a:t>
            </a:r>
            <a:r>
              <a:rPr lang="en-US" dirty="0" err="1"/>
              <a:t>x,R</a:t>
            </a:r>
            <a:r>
              <a:rPr lang="en-US" dirty="0"/>
              <a:t> some y)</a:t>
            </a:r>
          </a:p>
          <a:p>
            <a:pPr lvl="1"/>
            <a:r>
              <a:rPr lang="en-US" dirty="0"/>
              <a:t>If x class, y class</a:t>
            </a:r>
          </a:p>
          <a:p>
            <a:pPr lvl="2"/>
            <a:r>
              <a:rPr lang="en-US" dirty="0" err="1"/>
              <a:t>SubClassOf</a:t>
            </a:r>
            <a:r>
              <a:rPr lang="en-US" dirty="0"/>
              <a:t>(</a:t>
            </a:r>
            <a:r>
              <a:rPr lang="en-US" dirty="0" err="1"/>
              <a:t>x,R</a:t>
            </a:r>
            <a:r>
              <a:rPr lang="en-US" dirty="0"/>
              <a:t> some y)</a:t>
            </a:r>
          </a:p>
          <a:p>
            <a:pPr lvl="1"/>
            <a:r>
              <a:rPr lang="en-US" dirty="0"/>
              <a:t>If x class, y individual</a:t>
            </a:r>
          </a:p>
          <a:p>
            <a:pPr lvl="2"/>
            <a:r>
              <a:rPr lang="en-US" dirty="0" err="1"/>
              <a:t>SubClassOf</a:t>
            </a:r>
            <a:r>
              <a:rPr lang="en-US" dirty="0"/>
              <a:t>(</a:t>
            </a:r>
            <a:r>
              <a:rPr lang="en-US" dirty="0" err="1"/>
              <a:t>x,R</a:t>
            </a:r>
            <a:r>
              <a:rPr lang="en-US" dirty="0"/>
              <a:t> value y)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HOW TO DEAL WITH PROVENANCE?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6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OWL2Neo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Individuals I</a:t>
            </a:r>
          </a:p>
          <a:p>
            <a:pPr lvl="1"/>
            <a:r>
              <a:rPr lang="en-US" dirty="0"/>
              <a:t>Node(</a:t>
            </a:r>
            <a:r>
              <a:rPr lang="en-US" dirty="0" err="1"/>
              <a:t>iri</a:t>
            </a:r>
            <a:r>
              <a:rPr lang="en-US" dirty="0"/>
              <a:t>=</a:t>
            </a:r>
            <a:r>
              <a:rPr lang="en-US" dirty="0" err="1"/>
              <a:t>I.iri</a:t>
            </a:r>
            <a:r>
              <a:rPr lang="en-US" dirty="0"/>
              <a:t>, </a:t>
            </a:r>
            <a:r>
              <a:rPr lang="en-US" dirty="0" err="1"/>
              <a:t>NamedIndividual</a:t>
            </a:r>
            <a:r>
              <a:rPr lang="en-US" dirty="0"/>
              <a:t>, </a:t>
            </a:r>
            <a:r>
              <a:rPr lang="en-US" dirty="0" err="1"/>
              <a:t>safeForm</a:t>
            </a:r>
            <a:r>
              <a:rPr lang="en-US" dirty="0"/>
              <a:t>(OP))</a:t>
            </a:r>
          </a:p>
          <a:p>
            <a:r>
              <a:rPr lang="en-US" dirty="0"/>
              <a:t>Annotation Properties AP</a:t>
            </a:r>
          </a:p>
          <a:p>
            <a:pPr lvl="1"/>
            <a:r>
              <a:rPr lang="en-US" dirty="0"/>
              <a:t>Node(</a:t>
            </a:r>
            <a:r>
              <a:rPr lang="en-US" dirty="0" err="1"/>
              <a:t>AP.iri</a:t>
            </a:r>
            <a:r>
              <a:rPr lang="en-US" dirty="0"/>
              <a:t>, :</a:t>
            </a:r>
            <a:r>
              <a:rPr lang="en-US" dirty="0" err="1"/>
              <a:t>AnnotationProperty</a:t>
            </a:r>
            <a:r>
              <a:rPr lang="en-US" dirty="0"/>
              <a:t>, </a:t>
            </a:r>
            <a:r>
              <a:rPr lang="en-US" dirty="0" err="1"/>
              <a:t>safeForm</a:t>
            </a:r>
            <a:r>
              <a:rPr lang="en-US" dirty="0"/>
              <a:t>(OP),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Object Property OP</a:t>
            </a:r>
          </a:p>
          <a:p>
            <a:pPr lvl="1"/>
            <a:r>
              <a:rPr lang="en-US" dirty="0"/>
              <a:t>Node(</a:t>
            </a:r>
            <a:r>
              <a:rPr lang="en-US" dirty="0" err="1"/>
              <a:t>OP.iri</a:t>
            </a:r>
            <a:r>
              <a:rPr lang="en-US" dirty="0"/>
              <a:t>, :</a:t>
            </a:r>
            <a:r>
              <a:rPr lang="en-US" dirty="0" err="1"/>
              <a:t>ObjectProperty</a:t>
            </a:r>
            <a:r>
              <a:rPr lang="en-US" dirty="0"/>
              <a:t>, </a:t>
            </a:r>
            <a:r>
              <a:rPr lang="en-US" dirty="0" err="1"/>
              <a:t>safeForm</a:t>
            </a:r>
            <a:r>
              <a:rPr lang="en-US" dirty="0"/>
              <a:t>(OP),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Class C</a:t>
            </a:r>
          </a:p>
          <a:p>
            <a:pPr lvl="1"/>
            <a:r>
              <a:rPr lang="en-US" dirty="0"/>
              <a:t>Node(C.</a:t>
            </a:r>
            <a:r>
              <a:rPr lang="en-US" dirty="0" err="1"/>
              <a:t>iri</a:t>
            </a:r>
            <a:r>
              <a:rPr lang="en-US" dirty="0"/>
              <a:t>,:Class, </a:t>
            </a:r>
            <a:r>
              <a:rPr lang="en-US" dirty="0" err="1"/>
              <a:t>safeForm</a:t>
            </a:r>
            <a:r>
              <a:rPr lang="en-US" dirty="0"/>
              <a:t>(Class),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56400" y="1282700"/>
            <a:ext cx="5279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For annotations &lt;</a:t>
            </a:r>
            <a:r>
              <a:rPr lang="en-US" dirty="0" err="1"/>
              <a:t>I,R,v</a:t>
            </a:r>
            <a:r>
              <a:rPr lang="en-US" dirty="0"/>
              <a:t>&gt; on Individual I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If </a:t>
            </a:r>
            <a:r>
              <a:rPr lang="en-US" dirty="0" err="1"/>
              <a:t>isEntity</a:t>
            </a:r>
            <a:r>
              <a:rPr lang="en-US" dirty="0"/>
              <a:t>(v)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)-[</a:t>
            </a:r>
            <a:r>
              <a:rPr lang="en-US" dirty="0" err="1"/>
              <a:t>safeForm</a:t>
            </a:r>
            <a:r>
              <a:rPr lang="en-US" dirty="0"/>
              <a:t>(R)]-(v)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Else (</a:t>
            </a:r>
            <a:r>
              <a:rPr lang="en-US" dirty="0" err="1"/>
              <a:t>i:safeForm</a:t>
            </a:r>
            <a:r>
              <a:rPr lang="en-US" dirty="0"/>
              <a:t>(R)=v)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For object property assertions &lt;I,R,I2&gt;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)-[</a:t>
            </a:r>
            <a:r>
              <a:rPr lang="en-US" dirty="0" err="1"/>
              <a:t>safeForm</a:t>
            </a:r>
            <a:r>
              <a:rPr lang="en-US" dirty="0"/>
              <a:t>(R)]-(v)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For </a:t>
            </a:r>
            <a:r>
              <a:rPr lang="en-US" b="1" dirty="0" err="1"/>
              <a:t>a:R</a:t>
            </a:r>
            <a:r>
              <a:rPr lang="en-US" b="1" dirty="0"/>
              <a:t> some C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For </a:t>
            </a:r>
            <a:r>
              <a:rPr lang="en-US" b="1" dirty="0" err="1"/>
              <a:t>a:R</a:t>
            </a:r>
            <a:r>
              <a:rPr lang="en-US" b="1" dirty="0"/>
              <a:t> some {a} / R value a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For C sub R some D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For C sub D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For C sub R some {a} / R value a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Axiom annotations will be done as edge attributes: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 err="1">
                <a:solidFill>
                  <a:srgbClr val="FF0000"/>
                </a:solidFill>
              </a:rPr>
              <a:t>shortForm</a:t>
            </a:r>
            <a:r>
              <a:rPr lang="en-US" b="1" dirty="0">
                <a:solidFill>
                  <a:srgbClr val="FF0000"/>
                </a:solidFill>
              </a:rPr>
              <a:t>(AP):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38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23792</TotalTime>
  <Words>903</Words>
  <Application>Microsoft Macintosh PowerPoint</Application>
  <PresentationFormat>Widescreen</PresentationFormat>
  <Paragraphs>234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Andale Mono</vt:lpstr>
      <vt:lpstr>Arial</vt:lpstr>
      <vt:lpstr>Calibri</vt:lpstr>
      <vt:lpstr>Calibri Light</vt:lpstr>
      <vt:lpstr>Office Theme</vt:lpstr>
      <vt:lpstr>PowerPoint Presentation</vt:lpstr>
      <vt:lpstr>Pipeline - aims</vt:lpstr>
      <vt:lpstr>PowerPoint Presentation</vt:lpstr>
      <vt:lpstr>PowerPoint Presentation</vt:lpstr>
      <vt:lpstr>PowerPoint Presentation</vt:lpstr>
      <vt:lpstr>PowerPoint Presentation</vt:lpstr>
      <vt:lpstr>KB Schema</vt:lpstr>
      <vt:lpstr>Neo2OWL</vt:lpstr>
      <vt:lpstr>OWL2Neo</vt:lpstr>
      <vt:lpstr>PowerPoint Presentation</vt:lpstr>
      <vt:lpstr>PowerPoint Presentation</vt:lpstr>
      <vt:lpstr>VFB KB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VFB Pipeline</dc:title>
  <dc:creator>Microsoft Office User</dc:creator>
  <cp:lastModifiedBy>Nicolas Matentzoglu</cp:lastModifiedBy>
  <cp:revision>80</cp:revision>
  <cp:lastPrinted>2018-10-18T11:24:58Z</cp:lastPrinted>
  <dcterms:created xsi:type="dcterms:W3CDTF">2018-01-19T09:57:49Z</dcterms:created>
  <dcterms:modified xsi:type="dcterms:W3CDTF">2019-07-15T13:12:56Z</dcterms:modified>
</cp:coreProperties>
</file>